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705" r:id="rId2"/>
    <p:sldMasterId id="2147483687" r:id="rId3"/>
  </p:sldMasterIdLst>
  <p:notesMasterIdLst>
    <p:notesMasterId r:id="rId33"/>
  </p:notesMasterIdLst>
  <p:sldIdLst>
    <p:sldId id="282" r:id="rId4"/>
    <p:sldId id="507" r:id="rId5"/>
    <p:sldId id="523" r:id="rId6"/>
    <p:sldId id="462" r:id="rId7"/>
    <p:sldId id="524" r:id="rId8"/>
    <p:sldId id="541" r:id="rId9"/>
    <p:sldId id="525" r:id="rId10"/>
    <p:sldId id="528" r:id="rId11"/>
    <p:sldId id="538" r:id="rId12"/>
    <p:sldId id="530" r:id="rId13"/>
    <p:sldId id="509" r:id="rId14"/>
    <p:sldId id="531" r:id="rId15"/>
    <p:sldId id="532" r:id="rId16"/>
    <p:sldId id="534" r:id="rId17"/>
    <p:sldId id="542" r:id="rId18"/>
    <p:sldId id="533" r:id="rId19"/>
    <p:sldId id="546" r:id="rId20"/>
    <p:sldId id="521" r:id="rId21"/>
    <p:sldId id="543" r:id="rId22"/>
    <p:sldId id="535" r:id="rId23"/>
    <p:sldId id="529" r:id="rId24"/>
    <p:sldId id="544" r:id="rId25"/>
    <p:sldId id="539" r:id="rId26"/>
    <p:sldId id="540" r:id="rId27"/>
    <p:sldId id="536" r:id="rId28"/>
    <p:sldId id="517" r:id="rId29"/>
    <p:sldId id="526" r:id="rId30"/>
    <p:sldId id="508" r:id="rId31"/>
    <p:sldId id="450"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61C525A-56F6-6B47-9570-5A501F8E0225}">
          <p14:sldIdLst>
            <p14:sldId id="282"/>
            <p14:sldId id="507"/>
            <p14:sldId id="523"/>
            <p14:sldId id="462"/>
            <p14:sldId id="524"/>
            <p14:sldId id="541"/>
            <p14:sldId id="525"/>
            <p14:sldId id="528"/>
            <p14:sldId id="538"/>
            <p14:sldId id="530"/>
            <p14:sldId id="509"/>
            <p14:sldId id="531"/>
            <p14:sldId id="532"/>
            <p14:sldId id="534"/>
            <p14:sldId id="542"/>
            <p14:sldId id="533"/>
            <p14:sldId id="546"/>
            <p14:sldId id="521"/>
            <p14:sldId id="543"/>
            <p14:sldId id="535"/>
            <p14:sldId id="529"/>
            <p14:sldId id="544"/>
            <p14:sldId id="539"/>
            <p14:sldId id="540"/>
            <p14:sldId id="536"/>
            <p14:sldId id="517"/>
            <p14:sldId id="526"/>
            <p14:sldId id="508"/>
            <p14:sldId id="450"/>
          </p14:sldIdLst>
        </p14:section>
        <p14:section name="Untitled Section" id="{6A1A6A08-3D98-8F4D-A2D3-8F68413F482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596DE2"/>
    <a:srgbClr val="FAEBE4"/>
    <a:srgbClr val="E7D9D2"/>
    <a:srgbClr val="1A88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69" autoAdjust="0"/>
    <p:restoredTop sz="94467" autoAdjust="0"/>
  </p:normalViewPr>
  <p:slideViewPr>
    <p:cSldViewPr snapToGrid="0" snapToObjects="1">
      <p:cViewPr varScale="1">
        <p:scale>
          <a:sx n="77" d="100"/>
          <a:sy n="77" d="100"/>
        </p:scale>
        <p:origin x="488" y="19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AB572E-767A-BA45-A045-2922B1917EAC}" type="datetimeFigureOut">
              <a:rPr lang="en-US" smtClean="0"/>
              <a:t>9/29/23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3D07BC-AE8E-024A-84F1-8BA5072A7139}" type="slidenum">
              <a:rPr lang="en-US" smtClean="0"/>
              <a:t>‹#›</a:t>
            </a:fld>
            <a:endParaRPr lang="en-US" dirty="0"/>
          </a:p>
        </p:txBody>
      </p:sp>
    </p:spTree>
    <p:extLst>
      <p:ext uri="{BB962C8B-B14F-4D97-AF65-F5344CB8AC3E}">
        <p14:creationId xmlns:p14="http://schemas.microsoft.com/office/powerpoint/2010/main" val="43988128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3D07BC-AE8E-024A-84F1-8BA5072A7139}" type="slidenum">
              <a:rPr lang="en-US" smtClean="0"/>
              <a:t>1</a:t>
            </a:fld>
            <a:endParaRPr lang="en-US" dirty="0"/>
          </a:p>
        </p:txBody>
      </p:sp>
    </p:spTree>
    <p:extLst>
      <p:ext uri="{BB962C8B-B14F-4D97-AF65-F5344CB8AC3E}">
        <p14:creationId xmlns:p14="http://schemas.microsoft.com/office/powerpoint/2010/main" val="422919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3D07BC-AE8E-024A-84F1-8BA5072A7139}" type="slidenum">
              <a:rPr lang="en-US" smtClean="0"/>
              <a:t>3</a:t>
            </a:fld>
            <a:endParaRPr lang="en-US" dirty="0"/>
          </a:p>
        </p:txBody>
      </p:sp>
    </p:spTree>
    <p:extLst>
      <p:ext uri="{BB962C8B-B14F-4D97-AF65-F5344CB8AC3E}">
        <p14:creationId xmlns:p14="http://schemas.microsoft.com/office/powerpoint/2010/main" val="2985534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Accelerator Data Rates: </a:t>
            </a:r>
          </a:p>
          <a:p>
            <a:r>
              <a:rPr lang="en-US" dirty="0" err="1"/>
              <a:t>Eiger</a:t>
            </a:r>
            <a:r>
              <a:rPr lang="en-US" dirty="0"/>
              <a:t> single </a:t>
            </a:r>
            <a:r>
              <a:rPr lang="en-US" dirty="0" err="1"/>
              <a:t>phton</a:t>
            </a:r>
            <a:r>
              <a:rPr lang="en-US" dirty="0"/>
              <a:t> detector: 1 unit ½ MB. Largest combination 9 MB. </a:t>
            </a:r>
          </a:p>
          <a:p>
            <a:r>
              <a:rPr lang="en-US" dirty="0"/>
              <a:t>LCLS 120 </a:t>
            </a:r>
            <a:r>
              <a:rPr lang="en-US" dirty="0" err="1"/>
              <a:t>KHz</a:t>
            </a:r>
            <a:r>
              <a:rPr lang="en-US" dirty="0"/>
              <a:t> -&gt; 1 </a:t>
            </a:r>
            <a:r>
              <a:rPr lang="en-US" dirty="0" err="1"/>
              <a:t>MHz.</a:t>
            </a:r>
            <a:r>
              <a:rPr lang="en-US" dirty="0"/>
              <a:t> </a:t>
            </a:r>
          </a:p>
          <a:p>
            <a:r>
              <a:rPr lang="en-US" dirty="0"/>
              <a:t>16MB @ &gt; 100 Hz, or 1 MB @ 3 kHz. Any one of these can fill a 10 Gb Ethernet link</a:t>
            </a:r>
          </a:p>
          <a:p>
            <a:r>
              <a:rPr lang="en-US" dirty="0"/>
              <a:t>Experimental Data rates. 1 PB-&gt;1 </a:t>
            </a:r>
            <a:r>
              <a:rPr lang="en-US" dirty="0" err="1"/>
              <a:t>ExaByte</a:t>
            </a:r>
            <a:r>
              <a:rPr lang="en-US" dirty="0"/>
              <a:t> next year. 1PB = 10^15B. </a:t>
            </a:r>
            <a:r>
              <a:rPr lang="en-US" dirty="0" err="1"/>
              <a:t>ExaByte</a:t>
            </a:r>
            <a:r>
              <a:rPr lang="en-US" dirty="0"/>
              <a:t> 10^18Bytes. A million million million bytes. 1 HD move, 4.7 </a:t>
            </a:r>
            <a:r>
              <a:rPr lang="en-US" dirty="0" err="1"/>
              <a:t>GigaBytes</a:t>
            </a:r>
            <a:r>
              <a:rPr lang="en-US" dirty="0"/>
              <a:t>. 5 million Bytes. </a:t>
            </a:r>
          </a:p>
          <a:p>
            <a:endParaRPr lang="en-US" dirty="0"/>
          </a:p>
          <a:p>
            <a:r>
              <a:rPr lang="en-US" dirty="0"/>
              <a:t>Serious threat of malevolent damage is quite new for us. It hasn’t been in serious thinking before. We’re only now thinking about it.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-&gt; # 7, the intractability of received wisdom. </a:t>
            </a:r>
          </a:p>
          <a:p>
            <a:endParaRPr lang="en-US" dirty="0"/>
          </a:p>
        </p:txBody>
      </p:sp>
      <p:sp>
        <p:nvSpPr>
          <p:cNvPr id="4" name="Slide Number Placeholder 3"/>
          <p:cNvSpPr>
            <a:spLocks noGrp="1"/>
          </p:cNvSpPr>
          <p:nvPr>
            <p:ph type="sldNum" sz="quarter" idx="5"/>
          </p:nvPr>
        </p:nvSpPr>
        <p:spPr/>
        <p:txBody>
          <a:bodyPr/>
          <a:lstStyle/>
          <a:p>
            <a:fld id="{EB3D07BC-AE8E-024A-84F1-8BA5072A7139}" type="slidenum">
              <a:rPr lang="en-US" smtClean="0"/>
              <a:t>4</a:t>
            </a:fld>
            <a:endParaRPr lang="en-US" dirty="0"/>
          </a:p>
        </p:txBody>
      </p:sp>
    </p:spTree>
    <p:extLst>
      <p:ext uri="{BB962C8B-B14F-4D97-AF65-F5344CB8AC3E}">
        <p14:creationId xmlns:p14="http://schemas.microsoft.com/office/powerpoint/2010/main" val="3548824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3D07BC-AE8E-024A-84F1-8BA5072A7139}" type="slidenum">
              <a:rPr lang="en-US" smtClean="0"/>
              <a:t>12</a:t>
            </a:fld>
            <a:endParaRPr lang="en-US" dirty="0"/>
          </a:p>
        </p:txBody>
      </p:sp>
    </p:spTree>
    <p:extLst>
      <p:ext uri="{BB962C8B-B14F-4D97-AF65-F5344CB8AC3E}">
        <p14:creationId xmlns:p14="http://schemas.microsoft.com/office/powerpoint/2010/main" val="1827723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3D07BC-AE8E-024A-84F1-8BA5072A7139}" type="slidenum">
              <a:rPr lang="en-US" smtClean="0"/>
              <a:t>14</a:t>
            </a:fld>
            <a:endParaRPr lang="en-US" dirty="0"/>
          </a:p>
        </p:txBody>
      </p:sp>
    </p:spTree>
    <p:extLst>
      <p:ext uri="{BB962C8B-B14F-4D97-AF65-F5344CB8AC3E}">
        <p14:creationId xmlns:p14="http://schemas.microsoft.com/office/powerpoint/2010/main" val="3408881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3D07BC-AE8E-024A-84F1-8BA5072A7139}" type="slidenum">
              <a:rPr lang="en-US" smtClean="0"/>
              <a:t>16</a:t>
            </a:fld>
            <a:endParaRPr lang="en-US" dirty="0"/>
          </a:p>
        </p:txBody>
      </p:sp>
    </p:spTree>
    <p:extLst>
      <p:ext uri="{BB962C8B-B14F-4D97-AF65-F5344CB8AC3E}">
        <p14:creationId xmlns:p14="http://schemas.microsoft.com/office/powerpoint/2010/main" val="1970177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3D07BC-AE8E-024A-84F1-8BA5072A7139}" type="slidenum">
              <a:rPr lang="en-US" smtClean="0"/>
              <a:t>17</a:t>
            </a:fld>
            <a:endParaRPr lang="en-US" dirty="0"/>
          </a:p>
        </p:txBody>
      </p:sp>
    </p:spTree>
    <p:extLst>
      <p:ext uri="{BB962C8B-B14F-4D97-AF65-F5344CB8AC3E}">
        <p14:creationId xmlns:p14="http://schemas.microsoft.com/office/powerpoint/2010/main" val="3920553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3D07BC-AE8E-024A-84F1-8BA5072A7139}" type="slidenum">
              <a:rPr lang="en-US" smtClean="0"/>
              <a:t>18</a:t>
            </a:fld>
            <a:endParaRPr lang="en-US" dirty="0"/>
          </a:p>
        </p:txBody>
      </p:sp>
    </p:spTree>
    <p:extLst>
      <p:ext uri="{BB962C8B-B14F-4D97-AF65-F5344CB8AC3E}">
        <p14:creationId xmlns:p14="http://schemas.microsoft.com/office/powerpoint/2010/main" val="22408024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Argonne APS is very much an example. But all facilities will look like this. At SLAC our network infrastructure is now basically just as APS plans. </a:t>
            </a:r>
          </a:p>
          <a:p>
            <a:endParaRPr lang="en-US" dirty="0"/>
          </a:p>
          <a:p>
            <a:endParaRPr lang="en-US" dirty="0"/>
          </a:p>
        </p:txBody>
      </p:sp>
      <p:sp>
        <p:nvSpPr>
          <p:cNvPr id="4" name="Slide Number Placeholder 3"/>
          <p:cNvSpPr>
            <a:spLocks noGrp="1"/>
          </p:cNvSpPr>
          <p:nvPr>
            <p:ph type="sldNum" sz="quarter" idx="5"/>
          </p:nvPr>
        </p:nvSpPr>
        <p:spPr/>
        <p:txBody>
          <a:bodyPr/>
          <a:lstStyle/>
          <a:p>
            <a:fld id="{EB3D07BC-AE8E-024A-84F1-8BA5072A7139}" type="slidenum">
              <a:rPr lang="en-US" smtClean="0"/>
              <a:t>29</a:t>
            </a:fld>
            <a:endParaRPr lang="en-US" dirty="0"/>
          </a:p>
        </p:txBody>
      </p:sp>
    </p:spTree>
    <p:extLst>
      <p:ext uri="{BB962C8B-B14F-4D97-AF65-F5344CB8AC3E}">
        <p14:creationId xmlns:p14="http://schemas.microsoft.com/office/powerpoint/2010/main" val="3458209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2D10A77-330A-4047-8525-B757989F675E}" type="datetimeFigureOut">
              <a:rPr lang="en-US" smtClean="0"/>
              <a:t>9/29/23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33CA8D-977F-BF4F-9ADC-1C1D0ACF65BD}" type="slidenum">
              <a:rPr lang="en-US" smtClean="0"/>
              <a:t>‹#›</a:t>
            </a:fld>
            <a:endParaRPr lang="en-US" dirty="0"/>
          </a:p>
        </p:txBody>
      </p:sp>
    </p:spTree>
    <p:extLst>
      <p:ext uri="{BB962C8B-B14F-4D97-AF65-F5344CB8AC3E}">
        <p14:creationId xmlns:p14="http://schemas.microsoft.com/office/powerpoint/2010/main" val="2154654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521824" y="6460435"/>
            <a:ext cx="5060576" cy="268474"/>
          </a:xfrm>
        </p:spPr>
        <p:txBody>
          <a:bodyPr/>
          <a:lstStyle/>
          <a:p>
            <a:r>
              <a:rPr lang="en-US" dirty="0"/>
              <a:t>Greg White for EPICS Core Developers Working Group </a:t>
            </a:r>
            <a:fld id="{5BD36294-2849-48A8-8531-5354CF3095D2}" type="slidenum">
              <a:rPr lang="en-US" smtClean="0"/>
              <a:pPr/>
              <a:t>‹#›</a:t>
            </a:fld>
            <a:endParaRPr lang="en-US" dirty="0"/>
          </a:p>
        </p:txBody>
      </p:sp>
      <p:sp>
        <p:nvSpPr>
          <p:cNvPr id="4" name="Title 3"/>
          <p:cNvSpPr>
            <a:spLocks noGrp="1"/>
          </p:cNvSpPr>
          <p:nvPr>
            <p:ph type="title"/>
          </p:nvPr>
        </p:nvSpPr>
        <p:spPr>
          <a:xfrm>
            <a:off x="609600" y="451741"/>
            <a:ext cx="10972800" cy="543036"/>
          </a:xfrm>
        </p:spPr>
        <p:txBody>
          <a:bodyPr/>
          <a:lstStyle/>
          <a:p>
            <a:r>
              <a:rPr lang="en-US"/>
              <a:t>Click to edit Master title style</a:t>
            </a:r>
            <a:endParaRPr lang="en-CA" dirty="0"/>
          </a:p>
        </p:txBody>
      </p:sp>
      <p:sp>
        <p:nvSpPr>
          <p:cNvPr id="7" name="Text Placeholder 4">
            <a:extLst>
              <a:ext uri="{FF2B5EF4-FFF2-40B4-BE49-F238E27FC236}">
                <a16:creationId xmlns:a16="http://schemas.microsoft.com/office/drawing/2014/main" id="{8AFAD27D-9274-CE40-8F43-0A599008B6E5}"/>
              </a:ext>
            </a:extLst>
          </p:cNvPr>
          <p:cNvSpPr>
            <a:spLocks noGrp="1"/>
          </p:cNvSpPr>
          <p:nvPr>
            <p:ph type="body" sz="quarter" idx="13"/>
          </p:nvPr>
        </p:nvSpPr>
        <p:spPr>
          <a:xfrm>
            <a:off x="2743200" y="129091"/>
            <a:ext cx="6783917" cy="241300"/>
          </a:xfrm>
        </p:spPr>
        <p:txBody>
          <a:bodyPr>
            <a:normAutofit fontScale="92500" lnSpcReduction="20000"/>
          </a:bodyPr>
          <a:lstStyle>
            <a:lvl1pPr marL="0" indent="0" algn="ctr">
              <a:buNone/>
              <a:defRPr>
                <a:solidFill>
                  <a:schemeClr val="bg1">
                    <a:lumMod val="75000"/>
                  </a:schemeClr>
                </a:solidFill>
              </a:defRPr>
            </a:lvl1pPr>
          </a:lstStyle>
          <a:p>
            <a:pPr lvl="0"/>
            <a:r>
              <a:rPr lang="en-US" sz="1400"/>
              <a:t>Click to edit Master text styles</a:t>
            </a:r>
          </a:p>
          <a:p>
            <a:pPr lvl="1"/>
            <a:r>
              <a:rPr lang="en-US" sz="1400"/>
              <a:t>Second level</a:t>
            </a:r>
          </a:p>
        </p:txBody>
      </p:sp>
      <p:cxnSp>
        <p:nvCxnSpPr>
          <p:cNvPr id="3" name="Straight Connector 2">
            <a:extLst>
              <a:ext uri="{FF2B5EF4-FFF2-40B4-BE49-F238E27FC236}">
                <a16:creationId xmlns:a16="http://schemas.microsoft.com/office/drawing/2014/main" id="{442F2A5B-C06D-C244-9726-5C0EB98DC8E3}"/>
              </a:ext>
            </a:extLst>
          </p:cNvPr>
          <p:cNvCxnSpPr/>
          <p:nvPr userDrawn="1"/>
        </p:nvCxnSpPr>
        <p:spPr>
          <a:xfrm>
            <a:off x="0" y="1080464"/>
            <a:ext cx="11738344" cy="0"/>
          </a:xfrm>
          <a:prstGeom prst="line">
            <a:avLst/>
          </a:prstGeom>
          <a:ln w="6350">
            <a:solidFill>
              <a:srgbClr val="C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150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521824" y="6460435"/>
            <a:ext cx="5060576" cy="268474"/>
          </a:xfrm>
        </p:spPr>
        <p:txBody>
          <a:bodyPr/>
          <a:lstStyle/>
          <a:p>
            <a:r>
              <a:rPr lang="en-US" dirty="0"/>
              <a:t>Greg White for EPICS Core Developers Working Group </a:t>
            </a:r>
            <a:fld id="{5BD36294-2849-48A8-8531-5354CF3095D2}" type="slidenum">
              <a:rPr lang="en-US" smtClean="0"/>
              <a:pPr/>
              <a:t>‹#›</a:t>
            </a:fld>
            <a:endParaRPr lang="en-US" dirty="0"/>
          </a:p>
        </p:txBody>
      </p:sp>
      <p:sp>
        <p:nvSpPr>
          <p:cNvPr id="4" name="Title 3"/>
          <p:cNvSpPr>
            <a:spLocks noGrp="1"/>
          </p:cNvSpPr>
          <p:nvPr>
            <p:ph type="title"/>
          </p:nvPr>
        </p:nvSpPr>
        <p:spPr>
          <a:xfrm>
            <a:off x="609600" y="451741"/>
            <a:ext cx="10972800" cy="543036"/>
          </a:xfrm>
        </p:spPr>
        <p:txBody>
          <a:bodyPr/>
          <a:lstStyle/>
          <a:p>
            <a:r>
              <a:rPr lang="en-US"/>
              <a:t>Click to edit Master title style</a:t>
            </a:r>
            <a:endParaRPr lang="en-CA" dirty="0"/>
          </a:p>
        </p:txBody>
      </p:sp>
      <p:sp>
        <p:nvSpPr>
          <p:cNvPr id="7" name="Text Placeholder 4">
            <a:extLst>
              <a:ext uri="{FF2B5EF4-FFF2-40B4-BE49-F238E27FC236}">
                <a16:creationId xmlns:a16="http://schemas.microsoft.com/office/drawing/2014/main" id="{8AFAD27D-9274-CE40-8F43-0A599008B6E5}"/>
              </a:ext>
            </a:extLst>
          </p:cNvPr>
          <p:cNvSpPr>
            <a:spLocks noGrp="1"/>
          </p:cNvSpPr>
          <p:nvPr>
            <p:ph type="body" sz="quarter" idx="13"/>
          </p:nvPr>
        </p:nvSpPr>
        <p:spPr>
          <a:xfrm>
            <a:off x="2743200" y="129091"/>
            <a:ext cx="6783917" cy="241300"/>
          </a:xfrm>
        </p:spPr>
        <p:txBody>
          <a:bodyPr>
            <a:normAutofit fontScale="92500" lnSpcReduction="20000"/>
          </a:bodyPr>
          <a:lstStyle>
            <a:lvl1pPr marL="0" indent="0" algn="ctr">
              <a:buNone/>
              <a:defRPr>
                <a:solidFill>
                  <a:schemeClr val="bg1">
                    <a:lumMod val="75000"/>
                  </a:schemeClr>
                </a:solidFill>
              </a:defRPr>
            </a:lvl1pPr>
          </a:lstStyle>
          <a:p>
            <a:pPr lvl="0"/>
            <a:r>
              <a:rPr lang="en-US" sz="1400"/>
              <a:t>Click to edit Master text styles</a:t>
            </a:r>
          </a:p>
          <a:p>
            <a:pPr lvl="1"/>
            <a:r>
              <a:rPr lang="en-US" sz="1400"/>
              <a:t>Second level</a:t>
            </a:r>
          </a:p>
        </p:txBody>
      </p:sp>
      <p:cxnSp>
        <p:nvCxnSpPr>
          <p:cNvPr id="3" name="Straight Connector 2">
            <a:extLst>
              <a:ext uri="{FF2B5EF4-FFF2-40B4-BE49-F238E27FC236}">
                <a16:creationId xmlns:a16="http://schemas.microsoft.com/office/drawing/2014/main" id="{442F2A5B-C06D-C244-9726-5C0EB98DC8E3}"/>
              </a:ext>
            </a:extLst>
          </p:cNvPr>
          <p:cNvCxnSpPr/>
          <p:nvPr userDrawn="1"/>
        </p:nvCxnSpPr>
        <p:spPr>
          <a:xfrm>
            <a:off x="0" y="1449433"/>
            <a:ext cx="11738344" cy="0"/>
          </a:xfrm>
          <a:prstGeom prst="line">
            <a:avLst/>
          </a:prstGeom>
          <a:ln w="6350">
            <a:solidFill>
              <a:srgbClr val="C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7872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16" name="Content Placeholder 15"/>
          <p:cNvSpPr>
            <a:spLocks noGrp="1"/>
          </p:cNvSpPr>
          <p:nvPr>
            <p:ph sz="quarter" idx="14"/>
          </p:nvPr>
        </p:nvSpPr>
        <p:spPr>
          <a:xfrm>
            <a:off x="609600" y="1243584"/>
            <a:ext cx="10811933" cy="5065522"/>
          </a:xfrm>
        </p:spPr>
        <p:txBody>
          <a:bodyPr/>
          <a:lstStyle>
            <a:lvl1pPr>
              <a:buClr>
                <a:srgbClr val="981E32"/>
              </a:buClr>
              <a:defRPr/>
            </a:lvl1pPr>
            <a:lvl2pPr>
              <a:buClr>
                <a:srgbClr val="981E32"/>
              </a:buClr>
              <a:buSzPct val="120000"/>
              <a:defRPr/>
            </a:lvl2pPr>
            <a:lvl3pPr>
              <a:buClr>
                <a:srgbClr val="981E32"/>
              </a:buClr>
              <a:buSzPct val="120000"/>
              <a:defRPr b="0"/>
            </a:lvl3pPr>
            <a:lvl4pPr>
              <a:buClr>
                <a:srgbClr val="981E32"/>
              </a:buClr>
              <a:buSzPct val="120000"/>
              <a:defRPr/>
            </a:lvl4pPr>
            <a:lvl5pPr>
              <a:buClr>
                <a:srgbClr val="981E32"/>
              </a:buClr>
              <a:buSzPct val="12000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Text Placeholder 4">
            <a:extLst>
              <a:ext uri="{FF2B5EF4-FFF2-40B4-BE49-F238E27FC236}">
                <a16:creationId xmlns:a16="http://schemas.microsoft.com/office/drawing/2014/main" id="{8AFAD27D-9274-CE40-8F43-0A599008B6E5}"/>
              </a:ext>
            </a:extLst>
          </p:cNvPr>
          <p:cNvSpPr>
            <a:spLocks noGrp="1"/>
          </p:cNvSpPr>
          <p:nvPr>
            <p:ph type="body" sz="quarter" idx="13" hasCustomPrompt="1"/>
          </p:nvPr>
        </p:nvSpPr>
        <p:spPr>
          <a:xfrm>
            <a:off x="2743200" y="129091"/>
            <a:ext cx="6783917" cy="216349"/>
          </a:xfrm>
        </p:spPr>
        <p:txBody>
          <a:bodyPr>
            <a:normAutofit fontScale="92500" lnSpcReduction="20000"/>
          </a:bodyPr>
          <a:lstStyle>
            <a:lvl1pPr marL="0" indent="0" algn="ctr">
              <a:buNone/>
              <a:defRPr>
                <a:solidFill>
                  <a:schemeClr val="bg1">
                    <a:lumMod val="75000"/>
                  </a:schemeClr>
                </a:solidFill>
              </a:defRPr>
            </a:lvl1pPr>
          </a:lstStyle>
          <a:p>
            <a:pPr lvl="0"/>
            <a:r>
              <a:rPr lang="en-US" sz="1400" dirty="0"/>
              <a:t>ICALEPICS 2023</a:t>
            </a:r>
          </a:p>
        </p:txBody>
      </p:sp>
      <p:sp>
        <p:nvSpPr>
          <p:cNvPr id="12" name="Title 11">
            <a:extLst>
              <a:ext uri="{FF2B5EF4-FFF2-40B4-BE49-F238E27FC236}">
                <a16:creationId xmlns:a16="http://schemas.microsoft.com/office/drawing/2014/main" id="{86831655-B38F-A993-52B5-AE03722A9204}"/>
              </a:ext>
            </a:extLst>
          </p:cNvPr>
          <p:cNvSpPr>
            <a:spLocks noGrp="1"/>
          </p:cNvSpPr>
          <p:nvPr>
            <p:ph type="title"/>
          </p:nvPr>
        </p:nvSpPr>
        <p:spPr>
          <a:xfrm>
            <a:off x="609600" y="420065"/>
            <a:ext cx="10972800" cy="543036"/>
          </a:xfrm>
        </p:spPr>
        <p:txBody>
          <a:bodyPr/>
          <a:lstStyle/>
          <a:p>
            <a:r>
              <a:rPr lang="en-US"/>
              <a:t>Click to edit Master title style</a:t>
            </a:r>
          </a:p>
        </p:txBody>
      </p:sp>
      <p:sp>
        <p:nvSpPr>
          <p:cNvPr id="17" name="Date Placeholder 16">
            <a:extLst>
              <a:ext uri="{FF2B5EF4-FFF2-40B4-BE49-F238E27FC236}">
                <a16:creationId xmlns:a16="http://schemas.microsoft.com/office/drawing/2014/main" id="{B220E9F3-14EA-DFBA-CF07-47C964985BAD}"/>
              </a:ext>
            </a:extLst>
          </p:cNvPr>
          <p:cNvSpPr>
            <a:spLocks noGrp="1"/>
          </p:cNvSpPr>
          <p:nvPr>
            <p:ph type="dt" sz="half" idx="15"/>
          </p:nvPr>
        </p:nvSpPr>
        <p:spPr/>
        <p:txBody>
          <a:bodyPr/>
          <a:lstStyle/>
          <a:p>
            <a:fld id="{22D10A77-330A-4047-8525-B757989F675E}" type="datetimeFigureOut">
              <a:rPr lang="en-US" smtClean="0"/>
              <a:pPr/>
              <a:t>9/29/23</a:t>
            </a:fld>
            <a:r>
              <a:rPr lang="en-US"/>
              <a:t> Greg White</a:t>
            </a:r>
            <a:endParaRPr lang="en-US" dirty="0"/>
          </a:p>
        </p:txBody>
      </p:sp>
      <p:sp>
        <p:nvSpPr>
          <p:cNvPr id="18" name="Footer Placeholder 17">
            <a:extLst>
              <a:ext uri="{FF2B5EF4-FFF2-40B4-BE49-F238E27FC236}">
                <a16:creationId xmlns:a16="http://schemas.microsoft.com/office/drawing/2014/main" id="{8F524BB5-4226-F247-5232-BC7FFF29243D}"/>
              </a:ext>
            </a:extLst>
          </p:cNvPr>
          <p:cNvSpPr>
            <a:spLocks noGrp="1"/>
          </p:cNvSpPr>
          <p:nvPr>
            <p:ph type="ftr" sz="quarter" idx="16"/>
          </p:nvPr>
        </p:nvSpPr>
        <p:spPr/>
        <p:txBody>
          <a:bodyPr/>
          <a:lstStyle/>
          <a:p>
            <a:endParaRPr lang="en-US" dirty="0"/>
          </a:p>
        </p:txBody>
      </p:sp>
      <p:sp>
        <p:nvSpPr>
          <p:cNvPr id="19" name="Slide Number Placeholder 18">
            <a:extLst>
              <a:ext uri="{FF2B5EF4-FFF2-40B4-BE49-F238E27FC236}">
                <a16:creationId xmlns:a16="http://schemas.microsoft.com/office/drawing/2014/main" id="{F5FC55E9-8DB5-C586-F84E-EDC6AA22E4D4}"/>
              </a:ext>
            </a:extLst>
          </p:cNvPr>
          <p:cNvSpPr>
            <a:spLocks noGrp="1"/>
          </p:cNvSpPr>
          <p:nvPr>
            <p:ph type="sldNum" sz="quarter" idx="17"/>
          </p:nvPr>
        </p:nvSpPr>
        <p:spPr/>
        <p:txBody>
          <a:bodyPr/>
          <a:lstStyle/>
          <a:p>
            <a:fld id="{A433CA8D-977F-BF4F-9ADC-1C1D0ACF65BD}" type="slidenum">
              <a:rPr lang="en-US" smtClean="0"/>
              <a:t>‹#›</a:t>
            </a:fld>
            <a:endParaRPr lang="en-US" dirty="0"/>
          </a:p>
        </p:txBody>
      </p:sp>
    </p:spTree>
    <p:extLst>
      <p:ext uri="{BB962C8B-B14F-4D97-AF65-F5344CB8AC3E}">
        <p14:creationId xmlns:p14="http://schemas.microsoft.com/office/powerpoint/2010/main" val="39577958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BF718-62B7-948A-AEDF-A9AA1CBC710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116CEE3-B94B-C32A-6153-BDE1FEB425A7}"/>
              </a:ext>
            </a:extLst>
          </p:cNvPr>
          <p:cNvSpPr>
            <a:spLocks noGrp="1"/>
          </p:cNvSpPr>
          <p:nvPr>
            <p:ph type="dt" sz="half" idx="10"/>
          </p:nvPr>
        </p:nvSpPr>
        <p:spPr/>
        <p:txBody>
          <a:bodyPr/>
          <a:lstStyle/>
          <a:p>
            <a:fld id="{22D10A77-330A-4047-8525-B757989F675E}" type="datetimeFigureOut">
              <a:rPr lang="en-US" smtClean="0"/>
              <a:t>9/29/23</a:t>
            </a:fld>
            <a:endParaRPr lang="en-US" dirty="0"/>
          </a:p>
        </p:txBody>
      </p:sp>
      <p:sp>
        <p:nvSpPr>
          <p:cNvPr id="4" name="Footer Placeholder 3">
            <a:extLst>
              <a:ext uri="{FF2B5EF4-FFF2-40B4-BE49-F238E27FC236}">
                <a16:creationId xmlns:a16="http://schemas.microsoft.com/office/drawing/2014/main" id="{392616F4-F71B-75A1-A5AE-1AFB1E483047}"/>
              </a:ext>
            </a:extLst>
          </p:cNvPr>
          <p:cNvSpPr>
            <a:spLocks noGrp="1"/>
          </p:cNvSpPr>
          <p:nvPr>
            <p:ph type="ftr" sz="quarter" idx="11"/>
          </p:nvPr>
        </p:nvSpPr>
        <p:spPr/>
        <p:txBody>
          <a:bodyPr/>
          <a:lstStyle/>
          <a:p>
            <a:r>
              <a:rPr lang="en-US"/>
              <a:t>Greg White, Timo Korhonen for EPICS V4</a:t>
            </a:r>
            <a:endParaRPr lang="en-US" dirty="0"/>
          </a:p>
        </p:txBody>
      </p:sp>
      <p:sp>
        <p:nvSpPr>
          <p:cNvPr id="5" name="Slide Number Placeholder 4">
            <a:extLst>
              <a:ext uri="{FF2B5EF4-FFF2-40B4-BE49-F238E27FC236}">
                <a16:creationId xmlns:a16="http://schemas.microsoft.com/office/drawing/2014/main" id="{61292243-13E8-1933-AE05-2F4AE17AEB05}"/>
              </a:ext>
            </a:extLst>
          </p:cNvPr>
          <p:cNvSpPr>
            <a:spLocks noGrp="1"/>
          </p:cNvSpPr>
          <p:nvPr>
            <p:ph type="sldNum" sz="quarter" idx="12"/>
          </p:nvPr>
        </p:nvSpPr>
        <p:spPr/>
        <p:txBody>
          <a:bodyPr/>
          <a:lstStyle/>
          <a:p>
            <a:fld id="{A433CA8D-977F-BF4F-9ADC-1C1D0ACF65BD}" type="slidenum">
              <a:rPr lang="en-US" smtClean="0"/>
              <a:t>‹#›</a:t>
            </a:fld>
            <a:endParaRPr lang="en-US" dirty="0"/>
          </a:p>
        </p:txBody>
      </p:sp>
    </p:spTree>
    <p:extLst>
      <p:ext uri="{BB962C8B-B14F-4D97-AF65-F5344CB8AC3E}">
        <p14:creationId xmlns:p14="http://schemas.microsoft.com/office/powerpoint/2010/main" val="31212169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BF718-62B7-948A-AEDF-A9AA1CBC710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116CEE3-B94B-C32A-6153-BDE1FEB425A7}"/>
              </a:ext>
            </a:extLst>
          </p:cNvPr>
          <p:cNvSpPr>
            <a:spLocks noGrp="1"/>
          </p:cNvSpPr>
          <p:nvPr>
            <p:ph type="dt" sz="half" idx="10"/>
          </p:nvPr>
        </p:nvSpPr>
        <p:spPr/>
        <p:txBody>
          <a:bodyPr/>
          <a:lstStyle/>
          <a:p>
            <a:fld id="{22D10A77-330A-4047-8525-B757989F675E}" type="datetimeFigureOut">
              <a:rPr lang="en-US" smtClean="0"/>
              <a:t>9/29/23</a:t>
            </a:fld>
            <a:endParaRPr lang="en-US" dirty="0"/>
          </a:p>
        </p:txBody>
      </p:sp>
      <p:sp>
        <p:nvSpPr>
          <p:cNvPr id="4" name="Footer Placeholder 3">
            <a:extLst>
              <a:ext uri="{FF2B5EF4-FFF2-40B4-BE49-F238E27FC236}">
                <a16:creationId xmlns:a16="http://schemas.microsoft.com/office/drawing/2014/main" id="{392616F4-F71B-75A1-A5AE-1AFB1E483047}"/>
              </a:ext>
            </a:extLst>
          </p:cNvPr>
          <p:cNvSpPr>
            <a:spLocks noGrp="1"/>
          </p:cNvSpPr>
          <p:nvPr>
            <p:ph type="ftr" sz="quarter" idx="11"/>
          </p:nvPr>
        </p:nvSpPr>
        <p:spPr/>
        <p:txBody>
          <a:bodyPr/>
          <a:lstStyle/>
          <a:p>
            <a:r>
              <a:rPr lang="en-US"/>
              <a:t>Greg White, Timo Korhonen for EPICS V4</a:t>
            </a:r>
            <a:endParaRPr lang="en-US" dirty="0"/>
          </a:p>
        </p:txBody>
      </p:sp>
      <p:sp>
        <p:nvSpPr>
          <p:cNvPr id="5" name="Slide Number Placeholder 4">
            <a:extLst>
              <a:ext uri="{FF2B5EF4-FFF2-40B4-BE49-F238E27FC236}">
                <a16:creationId xmlns:a16="http://schemas.microsoft.com/office/drawing/2014/main" id="{61292243-13E8-1933-AE05-2F4AE17AEB05}"/>
              </a:ext>
            </a:extLst>
          </p:cNvPr>
          <p:cNvSpPr>
            <a:spLocks noGrp="1"/>
          </p:cNvSpPr>
          <p:nvPr>
            <p:ph type="sldNum" sz="quarter" idx="12"/>
          </p:nvPr>
        </p:nvSpPr>
        <p:spPr/>
        <p:txBody>
          <a:bodyPr/>
          <a:lstStyle/>
          <a:p>
            <a:fld id="{A433CA8D-977F-BF4F-9ADC-1C1D0ACF65BD}" type="slidenum">
              <a:rPr lang="en-US" smtClean="0"/>
              <a:t>‹#›</a:t>
            </a:fld>
            <a:endParaRPr lang="en-US" dirty="0"/>
          </a:p>
        </p:txBody>
      </p:sp>
    </p:spTree>
    <p:extLst>
      <p:ext uri="{BB962C8B-B14F-4D97-AF65-F5344CB8AC3E}">
        <p14:creationId xmlns:p14="http://schemas.microsoft.com/office/powerpoint/2010/main" val="2961962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alphaModFix amt="0"/>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10811933" cy="5065522"/>
          </a:xfrm>
        </p:spPr>
        <p:txBody>
          <a:bodyPr/>
          <a:lstStyle>
            <a:lvl1pPr>
              <a:buClr>
                <a:srgbClr val="981E32"/>
              </a:buClr>
              <a:defRPr/>
            </a:lvl1pPr>
            <a:lvl2pPr>
              <a:buClr>
                <a:srgbClr val="981E32"/>
              </a:buClr>
              <a:buSzPct val="120000"/>
              <a:defRPr/>
            </a:lvl2pPr>
            <a:lvl3pPr>
              <a:buClr>
                <a:srgbClr val="981E32"/>
              </a:buClr>
              <a:buSzPct val="120000"/>
              <a:defRPr b="0"/>
            </a:lvl3pPr>
            <a:lvl4pPr>
              <a:buClr>
                <a:srgbClr val="981E32"/>
              </a:buClr>
              <a:buSzPct val="120000"/>
              <a:defRPr/>
            </a:lvl4pPr>
            <a:lvl5pPr>
              <a:buClr>
                <a:srgbClr val="981E32"/>
              </a:buClr>
              <a:buSzPct val="12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7" name="Text Placeholder 4">
            <a:extLst>
              <a:ext uri="{FF2B5EF4-FFF2-40B4-BE49-F238E27FC236}">
                <a16:creationId xmlns:a16="http://schemas.microsoft.com/office/drawing/2014/main" id="{8AFAD27D-9274-CE40-8F43-0A599008B6E5}"/>
              </a:ext>
            </a:extLst>
          </p:cNvPr>
          <p:cNvSpPr>
            <a:spLocks noGrp="1"/>
          </p:cNvSpPr>
          <p:nvPr>
            <p:ph type="body" sz="quarter" idx="13"/>
          </p:nvPr>
        </p:nvSpPr>
        <p:spPr>
          <a:xfrm>
            <a:off x="2743200" y="129091"/>
            <a:ext cx="6783917" cy="241300"/>
          </a:xfrm>
        </p:spPr>
        <p:txBody>
          <a:bodyPr>
            <a:normAutofit fontScale="92500" lnSpcReduction="20000"/>
          </a:bodyPr>
          <a:lstStyle>
            <a:lvl1pPr algn="ctr">
              <a:defRPr>
                <a:solidFill>
                  <a:schemeClr val="bg1">
                    <a:lumMod val="75000"/>
                  </a:schemeClr>
                </a:solidFill>
              </a:defRPr>
            </a:lvl1pPr>
          </a:lstStyle>
          <a:p>
            <a:pPr lvl="0"/>
            <a:r>
              <a:rPr lang="en-US" sz="1400"/>
              <a:t>Click to edit Master text styles</a:t>
            </a:r>
          </a:p>
          <a:p>
            <a:pPr lvl="1"/>
            <a:r>
              <a:rPr lang="en-US" sz="1400"/>
              <a:t>Second level</a:t>
            </a:r>
          </a:p>
        </p:txBody>
      </p:sp>
    </p:spTree>
    <p:extLst>
      <p:ext uri="{BB962C8B-B14F-4D97-AF65-F5344CB8AC3E}">
        <p14:creationId xmlns:p14="http://schemas.microsoft.com/office/powerpoint/2010/main" val="3228191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alphaModFix amt="0"/>
            <a:extLst>
              <a:ext uri="{28A0092B-C50C-407E-A947-70E740481C1C}">
                <a14:useLocalDpi xmlns:a14="http://schemas.microsoft.com/office/drawing/2010/main" val="0"/>
              </a:ext>
            </a:extLst>
          </a:blip>
          <a:stretch>
            <a:fillRect/>
          </a:stretch>
        </p:blipFill>
        <p:spPr>
          <a:xfrm>
            <a:off x="0" y="0"/>
            <a:ext cx="12192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 y="934934"/>
            <a:ext cx="11580335"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a:t>Click to edit Master title style</a:t>
            </a:r>
            <a:endParaRPr lang="en-CA" dirty="0"/>
          </a:p>
        </p:txBody>
      </p:sp>
      <p:sp>
        <p:nvSpPr>
          <p:cNvPr id="16" name="Content Placeholder 15"/>
          <p:cNvSpPr>
            <a:spLocks noGrp="1"/>
          </p:cNvSpPr>
          <p:nvPr>
            <p:ph sz="quarter" idx="14"/>
          </p:nvPr>
        </p:nvSpPr>
        <p:spPr>
          <a:xfrm>
            <a:off x="609600" y="1243584"/>
            <a:ext cx="51816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Content Placeholder 15"/>
          <p:cNvSpPr>
            <a:spLocks noGrp="1"/>
          </p:cNvSpPr>
          <p:nvPr>
            <p:ph sz="quarter" idx="15"/>
          </p:nvPr>
        </p:nvSpPr>
        <p:spPr>
          <a:xfrm>
            <a:off x="6197600" y="1252729"/>
            <a:ext cx="51816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Tree>
    <p:extLst>
      <p:ext uri="{BB962C8B-B14F-4D97-AF65-F5344CB8AC3E}">
        <p14:creationId xmlns:p14="http://schemas.microsoft.com/office/powerpoint/2010/main" val="10382103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57912" y="6196868"/>
            <a:ext cx="3034088" cy="661133"/>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40196"/>
            <a:ext cx="2631445" cy="717805"/>
          </a:xfrm>
          <a:prstGeom prst="rect">
            <a:avLst/>
          </a:prstGeom>
        </p:spPr>
      </p:pic>
      <p:sp>
        <p:nvSpPr>
          <p:cNvPr id="2" name="Title 1"/>
          <p:cNvSpPr>
            <a:spLocks noGrp="1"/>
          </p:cNvSpPr>
          <p:nvPr>
            <p:ph type="ctrTitle"/>
          </p:nvPr>
        </p:nvSpPr>
        <p:spPr>
          <a:xfrm>
            <a:off x="742951" y="536576"/>
            <a:ext cx="10678583"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742951" y="3646170"/>
            <a:ext cx="10653183" cy="218770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742951" y="2755012"/>
            <a:ext cx="10678583" cy="635889"/>
          </a:xfrm>
        </p:spPr>
        <p:txBody>
          <a:bodyPr>
            <a:noAutofit/>
          </a:bodyPr>
          <a:lstStyle>
            <a:lvl1pPr>
              <a:lnSpc>
                <a:spcPct val="100000"/>
              </a:lnSpc>
              <a:defRPr sz="4200" b="0">
                <a:solidFill>
                  <a:schemeClr val="tx1"/>
                </a:solidFill>
                <a:latin typeface="Arial" pitchFamily="34" charset="0"/>
                <a:cs typeface="Arial" pitchFamily="34" charset="0"/>
              </a:defRPr>
            </a:lvl1pPr>
          </a:lstStyle>
          <a:p>
            <a:pPr lvl="0"/>
            <a:r>
              <a:rPr lang="en-CA" dirty="0"/>
              <a:t>Click to edit Master subtitle style</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3500"/>
            <a:ext cx="12211200" cy="6868800"/>
          </a:xfrm>
          <a:prstGeom prst="rect">
            <a:avLst/>
          </a:prstGeom>
        </p:spPr>
      </p:pic>
    </p:spTree>
    <p:extLst>
      <p:ext uri="{BB962C8B-B14F-4D97-AF65-F5344CB8AC3E}">
        <p14:creationId xmlns:p14="http://schemas.microsoft.com/office/powerpoint/2010/main" val="3526180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3982F-9E62-B549-851A-55B81C4D3F7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42D6CBB-A286-864F-BAC6-6C510D834A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49F38AC-1E82-454B-AA3A-F38EA986C48C}"/>
              </a:ext>
            </a:extLst>
          </p:cNvPr>
          <p:cNvSpPr>
            <a:spLocks noGrp="1"/>
          </p:cNvSpPr>
          <p:nvPr>
            <p:ph type="dt" sz="half" idx="10"/>
          </p:nvPr>
        </p:nvSpPr>
        <p:spPr/>
        <p:txBody>
          <a:bodyPr/>
          <a:lstStyle/>
          <a:p>
            <a:fld id="{D637DE2B-258C-A84E-B5DB-2070F001C81A}" type="datetimeFigureOut">
              <a:rPr lang="en-US" smtClean="0"/>
              <a:t>9/29/23</a:t>
            </a:fld>
            <a:endParaRPr lang="en-US" dirty="0"/>
          </a:p>
        </p:txBody>
      </p:sp>
      <p:sp>
        <p:nvSpPr>
          <p:cNvPr id="5" name="Footer Placeholder 4">
            <a:extLst>
              <a:ext uri="{FF2B5EF4-FFF2-40B4-BE49-F238E27FC236}">
                <a16:creationId xmlns:a16="http://schemas.microsoft.com/office/drawing/2014/main" id="{15469685-3ACC-0E42-8A93-9DBD13E6BAA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5338623-29BC-D44D-82AC-6D8C618613D9}"/>
              </a:ext>
            </a:extLst>
          </p:cNvPr>
          <p:cNvSpPr>
            <a:spLocks noGrp="1"/>
          </p:cNvSpPr>
          <p:nvPr>
            <p:ph type="sldNum" sz="quarter" idx="12"/>
          </p:nvPr>
        </p:nvSpPr>
        <p:spPr/>
        <p:txBody>
          <a:bodyPr/>
          <a:lstStyle/>
          <a:p>
            <a:fld id="{CCBB09E7-78BA-4B43-B7D9-66B5831939BB}" type="slidenum">
              <a:rPr lang="en-US" smtClean="0"/>
              <a:t>‹#›</a:t>
            </a:fld>
            <a:endParaRPr lang="en-US" dirty="0"/>
          </a:p>
        </p:txBody>
      </p:sp>
    </p:spTree>
    <p:extLst>
      <p:ext uri="{BB962C8B-B14F-4D97-AF65-F5344CB8AC3E}">
        <p14:creationId xmlns:p14="http://schemas.microsoft.com/office/powerpoint/2010/main" val="3675439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C15CF-D1F9-8946-99C4-66B2B1E5CA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6AD991-5576-534E-BDAD-BCE5C517A8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C53DAB-61CD-AE4C-B4E5-47668E94E6D3}"/>
              </a:ext>
            </a:extLst>
          </p:cNvPr>
          <p:cNvSpPr>
            <a:spLocks noGrp="1"/>
          </p:cNvSpPr>
          <p:nvPr>
            <p:ph type="dt" sz="half" idx="10"/>
          </p:nvPr>
        </p:nvSpPr>
        <p:spPr/>
        <p:txBody>
          <a:bodyPr/>
          <a:lstStyle/>
          <a:p>
            <a:fld id="{D637DE2B-258C-A84E-B5DB-2070F001C81A}" type="datetimeFigureOut">
              <a:rPr lang="en-US" smtClean="0"/>
              <a:t>9/29/23</a:t>
            </a:fld>
            <a:endParaRPr lang="en-US" dirty="0"/>
          </a:p>
        </p:txBody>
      </p:sp>
      <p:sp>
        <p:nvSpPr>
          <p:cNvPr id="5" name="Footer Placeholder 4">
            <a:extLst>
              <a:ext uri="{FF2B5EF4-FFF2-40B4-BE49-F238E27FC236}">
                <a16:creationId xmlns:a16="http://schemas.microsoft.com/office/drawing/2014/main" id="{4137CB59-79DB-B049-9AD2-3EF9EAFE681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333FB60-B245-5249-864A-B853C6845093}"/>
              </a:ext>
            </a:extLst>
          </p:cNvPr>
          <p:cNvSpPr>
            <a:spLocks noGrp="1"/>
          </p:cNvSpPr>
          <p:nvPr>
            <p:ph type="sldNum" sz="quarter" idx="12"/>
          </p:nvPr>
        </p:nvSpPr>
        <p:spPr/>
        <p:txBody>
          <a:bodyPr/>
          <a:lstStyle/>
          <a:p>
            <a:fld id="{CCBB09E7-78BA-4B43-B7D9-66B5831939BB}" type="slidenum">
              <a:rPr lang="en-US" smtClean="0"/>
              <a:t>‹#›</a:t>
            </a:fld>
            <a:endParaRPr lang="en-US" dirty="0"/>
          </a:p>
        </p:txBody>
      </p:sp>
    </p:spTree>
    <p:extLst>
      <p:ext uri="{BB962C8B-B14F-4D97-AF65-F5344CB8AC3E}">
        <p14:creationId xmlns:p14="http://schemas.microsoft.com/office/powerpoint/2010/main" val="593192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460435"/>
            <a:ext cx="1066336" cy="261040"/>
          </a:xfrm>
        </p:spPr>
        <p:txBody>
          <a:bodyPr/>
          <a:lstStyle/>
          <a:p>
            <a:fld id="{22D10A77-330A-4047-8525-B757989F675E}" type="datetimeFigureOut">
              <a:rPr lang="en-US" smtClean="0"/>
              <a:t>9/29/23</a:t>
            </a:fld>
            <a:endParaRPr lang="en-US" dirty="0"/>
          </a:p>
        </p:txBody>
      </p:sp>
      <p:sp>
        <p:nvSpPr>
          <p:cNvPr id="5" name="Footer Placeholder 4"/>
          <p:cNvSpPr>
            <a:spLocks noGrp="1"/>
          </p:cNvSpPr>
          <p:nvPr>
            <p:ph type="ftr" sz="quarter" idx="11"/>
          </p:nvPr>
        </p:nvSpPr>
        <p:spPr>
          <a:xfrm>
            <a:off x="1885429" y="6460435"/>
            <a:ext cx="8789935" cy="261040"/>
          </a:xfrm>
        </p:spPr>
        <p:txBody>
          <a:bodyPr/>
          <a:lstStyle/>
          <a:p>
            <a:endParaRPr lang="en-US" dirty="0"/>
          </a:p>
        </p:txBody>
      </p:sp>
      <p:sp>
        <p:nvSpPr>
          <p:cNvPr id="6" name="Slide Number Placeholder 5"/>
          <p:cNvSpPr>
            <a:spLocks noGrp="1"/>
          </p:cNvSpPr>
          <p:nvPr>
            <p:ph type="sldNum" sz="quarter" idx="12"/>
          </p:nvPr>
        </p:nvSpPr>
        <p:spPr>
          <a:xfrm>
            <a:off x="10876128" y="6460435"/>
            <a:ext cx="706272" cy="261040"/>
          </a:xfrm>
        </p:spPr>
        <p:txBody>
          <a:bodyPr/>
          <a:lstStyle/>
          <a:p>
            <a:fld id="{A433CA8D-977F-BF4F-9ADC-1C1D0ACF65BD}" type="slidenum">
              <a:rPr lang="en-US" smtClean="0"/>
              <a:t>‹#›</a:t>
            </a:fld>
            <a:endParaRPr lang="en-US" dirty="0"/>
          </a:p>
        </p:txBody>
      </p:sp>
      <p:sp>
        <p:nvSpPr>
          <p:cNvPr id="14" name="Text Placeholder 13"/>
          <p:cNvSpPr>
            <a:spLocks noGrp="1"/>
          </p:cNvSpPr>
          <p:nvPr>
            <p:ph type="body" sz="quarter" idx="13" hasCustomPrompt="1"/>
          </p:nvPr>
        </p:nvSpPr>
        <p:spPr>
          <a:xfrm>
            <a:off x="1398840" y="139701"/>
            <a:ext cx="9276523" cy="302039"/>
          </a:xfrm>
        </p:spPr>
        <p:txBody>
          <a:bodyPr>
            <a:noAutofit/>
          </a:bodyPr>
          <a:lstStyle>
            <a:lvl1pPr marL="0" indent="0" algn="ctr">
              <a:buFontTx/>
              <a:buNone/>
              <a:defRPr sz="1600" baseline="0">
                <a:solidFill>
                  <a:schemeClr val="bg1">
                    <a:lumMod val="65000"/>
                  </a:schemeClr>
                </a:solidFill>
              </a:defRPr>
            </a:lvl1pPr>
            <a:lvl2pPr marL="457200" indent="0" algn="ctr">
              <a:buFontTx/>
              <a:buNone/>
              <a:defRPr/>
            </a:lvl2pPr>
            <a:lvl3pPr marL="914400" indent="0" algn="ctr">
              <a:buFontTx/>
              <a:buNone/>
              <a:defRPr/>
            </a:lvl3pPr>
            <a:lvl4pPr marL="1371600" indent="0" algn="ctr">
              <a:buFontTx/>
              <a:buNone/>
              <a:defRPr/>
            </a:lvl4pPr>
            <a:lvl5pPr marL="1828800" indent="0" algn="ctr">
              <a:buFontTx/>
              <a:buNone/>
              <a:defRPr/>
            </a:lvl5pPr>
          </a:lstStyle>
          <a:p>
            <a:pPr lvl="0"/>
            <a:r>
              <a:rPr lang="en-US" dirty="0"/>
              <a:t>Click to edit section heading</a:t>
            </a:r>
          </a:p>
        </p:txBody>
      </p:sp>
    </p:spTree>
    <p:extLst>
      <p:ext uri="{BB962C8B-B14F-4D97-AF65-F5344CB8AC3E}">
        <p14:creationId xmlns:p14="http://schemas.microsoft.com/office/powerpoint/2010/main" val="12879133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064F1-2AC6-B649-933C-1A2C50BEE48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58C4A0C-3B4E-7B44-8055-9398606D97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BFC7F35-E838-C84C-9ECE-BC3DEA07E4E5}"/>
              </a:ext>
            </a:extLst>
          </p:cNvPr>
          <p:cNvSpPr>
            <a:spLocks noGrp="1"/>
          </p:cNvSpPr>
          <p:nvPr>
            <p:ph type="dt" sz="half" idx="10"/>
          </p:nvPr>
        </p:nvSpPr>
        <p:spPr/>
        <p:txBody>
          <a:bodyPr/>
          <a:lstStyle/>
          <a:p>
            <a:fld id="{D637DE2B-258C-A84E-B5DB-2070F001C81A}" type="datetimeFigureOut">
              <a:rPr lang="en-US" smtClean="0"/>
              <a:t>9/29/23</a:t>
            </a:fld>
            <a:endParaRPr lang="en-US" dirty="0"/>
          </a:p>
        </p:txBody>
      </p:sp>
      <p:sp>
        <p:nvSpPr>
          <p:cNvPr id="5" name="Footer Placeholder 4">
            <a:extLst>
              <a:ext uri="{FF2B5EF4-FFF2-40B4-BE49-F238E27FC236}">
                <a16:creationId xmlns:a16="http://schemas.microsoft.com/office/drawing/2014/main" id="{E6D68C55-08A3-8948-9ECD-8697CB68BAF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2EC27A1-DFF5-8646-A9CC-A9D65AF108D4}"/>
              </a:ext>
            </a:extLst>
          </p:cNvPr>
          <p:cNvSpPr>
            <a:spLocks noGrp="1"/>
          </p:cNvSpPr>
          <p:nvPr>
            <p:ph type="sldNum" sz="quarter" idx="12"/>
          </p:nvPr>
        </p:nvSpPr>
        <p:spPr/>
        <p:txBody>
          <a:bodyPr/>
          <a:lstStyle/>
          <a:p>
            <a:fld id="{CCBB09E7-78BA-4B43-B7D9-66B5831939BB}" type="slidenum">
              <a:rPr lang="en-US" smtClean="0"/>
              <a:t>‹#›</a:t>
            </a:fld>
            <a:endParaRPr lang="en-US" dirty="0"/>
          </a:p>
        </p:txBody>
      </p:sp>
    </p:spTree>
    <p:extLst>
      <p:ext uri="{BB962C8B-B14F-4D97-AF65-F5344CB8AC3E}">
        <p14:creationId xmlns:p14="http://schemas.microsoft.com/office/powerpoint/2010/main" val="24913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7D210-9D89-A84E-B266-6FE6B696E8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578FE1-0D2E-1A46-8715-05311ECDAAB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2B46A4-E528-1F4C-97C7-A6E4BF510D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54EA471-E4F9-994C-8AA8-664DA3AA5A7C}"/>
              </a:ext>
            </a:extLst>
          </p:cNvPr>
          <p:cNvSpPr>
            <a:spLocks noGrp="1"/>
          </p:cNvSpPr>
          <p:nvPr>
            <p:ph type="dt" sz="half" idx="10"/>
          </p:nvPr>
        </p:nvSpPr>
        <p:spPr/>
        <p:txBody>
          <a:bodyPr/>
          <a:lstStyle/>
          <a:p>
            <a:fld id="{D637DE2B-258C-A84E-B5DB-2070F001C81A}" type="datetimeFigureOut">
              <a:rPr lang="en-US" smtClean="0"/>
              <a:t>9/29/23</a:t>
            </a:fld>
            <a:endParaRPr lang="en-US" dirty="0"/>
          </a:p>
        </p:txBody>
      </p:sp>
      <p:sp>
        <p:nvSpPr>
          <p:cNvPr id="6" name="Footer Placeholder 5">
            <a:extLst>
              <a:ext uri="{FF2B5EF4-FFF2-40B4-BE49-F238E27FC236}">
                <a16:creationId xmlns:a16="http://schemas.microsoft.com/office/drawing/2014/main" id="{08BD6409-C16F-AD4D-92E9-8700E7C34A1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003E291-A650-0A4E-AABA-C549DBF0342F}"/>
              </a:ext>
            </a:extLst>
          </p:cNvPr>
          <p:cNvSpPr>
            <a:spLocks noGrp="1"/>
          </p:cNvSpPr>
          <p:nvPr>
            <p:ph type="sldNum" sz="quarter" idx="12"/>
          </p:nvPr>
        </p:nvSpPr>
        <p:spPr/>
        <p:txBody>
          <a:bodyPr/>
          <a:lstStyle/>
          <a:p>
            <a:fld id="{CCBB09E7-78BA-4B43-B7D9-66B5831939BB}" type="slidenum">
              <a:rPr lang="en-US" smtClean="0"/>
              <a:t>‹#›</a:t>
            </a:fld>
            <a:endParaRPr lang="en-US" dirty="0"/>
          </a:p>
        </p:txBody>
      </p:sp>
    </p:spTree>
    <p:extLst>
      <p:ext uri="{BB962C8B-B14F-4D97-AF65-F5344CB8AC3E}">
        <p14:creationId xmlns:p14="http://schemas.microsoft.com/office/powerpoint/2010/main" val="16562433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C2DD2-0B68-BC45-9D4E-E1049A07E5C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58A279-F5CB-7A4E-8687-DC3962D4AC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4BC629-F384-0847-B8D4-9473DB343F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DFA5547-51F7-5641-9B8C-95F79C713E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797BC8-5135-4C40-AFB3-E37E0C30B7F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4E0AF31-9BDF-4B4B-8E64-25B7D7301D22}"/>
              </a:ext>
            </a:extLst>
          </p:cNvPr>
          <p:cNvSpPr>
            <a:spLocks noGrp="1"/>
          </p:cNvSpPr>
          <p:nvPr>
            <p:ph type="dt" sz="half" idx="10"/>
          </p:nvPr>
        </p:nvSpPr>
        <p:spPr/>
        <p:txBody>
          <a:bodyPr/>
          <a:lstStyle/>
          <a:p>
            <a:fld id="{D637DE2B-258C-A84E-B5DB-2070F001C81A}" type="datetimeFigureOut">
              <a:rPr lang="en-US" smtClean="0"/>
              <a:t>9/29/23</a:t>
            </a:fld>
            <a:endParaRPr lang="en-US" dirty="0"/>
          </a:p>
        </p:txBody>
      </p:sp>
      <p:sp>
        <p:nvSpPr>
          <p:cNvPr id="8" name="Footer Placeholder 7">
            <a:extLst>
              <a:ext uri="{FF2B5EF4-FFF2-40B4-BE49-F238E27FC236}">
                <a16:creationId xmlns:a16="http://schemas.microsoft.com/office/drawing/2014/main" id="{AD099D46-20C2-5641-8283-3978525F5AA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0DA65F59-5248-174C-AFF6-F7AAD9ED01FE}"/>
              </a:ext>
            </a:extLst>
          </p:cNvPr>
          <p:cNvSpPr>
            <a:spLocks noGrp="1"/>
          </p:cNvSpPr>
          <p:nvPr>
            <p:ph type="sldNum" sz="quarter" idx="12"/>
          </p:nvPr>
        </p:nvSpPr>
        <p:spPr/>
        <p:txBody>
          <a:bodyPr/>
          <a:lstStyle/>
          <a:p>
            <a:fld id="{CCBB09E7-78BA-4B43-B7D9-66B5831939BB}" type="slidenum">
              <a:rPr lang="en-US" smtClean="0"/>
              <a:t>‹#›</a:t>
            </a:fld>
            <a:endParaRPr lang="en-US" dirty="0"/>
          </a:p>
        </p:txBody>
      </p:sp>
    </p:spTree>
    <p:extLst>
      <p:ext uri="{BB962C8B-B14F-4D97-AF65-F5344CB8AC3E}">
        <p14:creationId xmlns:p14="http://schemas.microsoft.com/office/powerpoint/2010/main" val="4815878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53BD2-ECC0-804B-BE02-9E3E4AEB32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C58E1B8-D764-6D4A-A5BA-E1163C138274}"/>
              </a:ext>
            </a:extLst>
          </p:cNvPr>
          <p:cNvSpPr>
            <a:spLocks noGrp="1"/>
          </p:cNvSpPr>
          <p:nvPr>
            <p:ph type="dt" sz="half" idx="10"/>
          </p:nvPr>
        </p:nvSpPr>
        <p:spPr/>
        <p:txBody>
          <a:bodyPr/>
          <a:lstStyle/>
          <a:p>
            <a:fld id="{D637DE2B-258C-A84E-B5DB-2070F001C81A}" type="datetimeFigureOut">
              <a:rPr lang="en-US" smtClean="0"/>
              <a:t>9/29/23</a:t>
            </a:fld>
            <a:endParaRPr lang="en-US" dirty="0"/>
          </a:p>
        </p:txBody>
      </p:sp>
      <p:sp>
        <p:nvSpPr>
          <p:cNvPr id="4" name="Footer Placeholder 3">
            <a:extLst>
              <a:ext uri="{FF2B5EF4-FFF2-40B4-BE49-F238E27FC236}">
                <a16:creationId xmlns:a16="http://schemas.microsoft.com/office/drawing/2014/main" id="{351ED45B-0E44-6A41-8486-8E75CFCDEB0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E5FCE0B7-9518-D14E-820C-4ADF2E34C1AD}"/>
              </a:ext>
            </a:extLst>
          </p:cNvPr>
          <p:cNvSpPr>
            <a:spLocks noGrp="1"/>
          </p:cNvSpPr>
          <p:nvPr>
            <p:ph type="sldNum" sz="quarter" idx="12"/>
          </p:nvPr>
        </p:nvSpPr>
        <p:spPr/>
        <p:txBody>
          <a:bodyPr/>
          <a:lstStyle/>
          <a:p>
            <a:fld id="{CCBB09E7-78BA-4B43-B7D9-66B5831939BB}" type="slidenum">
              <a:rPr lang="en-US" smtClean="0"/>
              <a:t>‹#›</a:t>
            </a:fld>
            <a:endParaRPr lang="en-US" dirty="0"/>
          </a:p>
        </p:txBody>
      </p:sp>
    </p:spTree>
    <p:extLst>
      <p:ext uri="{BB962C8B-B14F-4D97-AF65-F5344CB8AC3E}">
        <p14:creationId xmlns:p14="http://schemas.microsoft.com/office/powerpoint/2010/main" val="13888813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7848EE-17E6-0545-8955-3024DC78367F}"/>
              </a:ext>
            </a:extLst>
          </p:cNvPr>
          <p:cNvSpPr>
            <a:spLocks noGrp="1"/>
          </p:cNvSpPr>
          <p:nvPr>
            <p:ph type="dt" sz="half" idx="10"/>
          </p:nvPr>
        </p:nvSpPr>
        <p:spPr/>
        <p:txBody>
          <a:bodyPr/>
          <a:lstStyle/>
          <a:p>
            <a:fld id="{D637DE2B-258C-A84E-B5DB-2070F001C81A}" type="datetimeFigureOut">
              <a:rPr lang="en-US" smtClean="0"/>
              <a:t>9/29/23</a:t>
            </a:fld>
            <a:endParaRPr lang="en-US" dirty="0"/>
          </a:p>
        </p:txBody>
      </p:sp>
      <p:sp>
        <p:nvSpPr>
          <p:cNvPr id="3" name="Footer Placeholder 2">
            <a:extLst>
              <a:ext uri="{FF2B5EF4-FFF2-40B4-BE49-F238E27FC236}">
                <a16:creationId xmlns:a16="http://schemas.microsoft.com/office/drawing/2014/main" id="{1FAFF5AD-C148-7340-8700-881EAC135EB1}"/>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E35DFE9-63B9-8F4C-8347-F9855CC1228E}"/>
              </a:ext>
            </a:extLst>
          </p:cNvPr>
          <p:cNvSpPr>
            <a:spLocks noGrp="1"/>
          </p:cNvSpPr>
          <p:nvPr>
            <p:ph type="sldNum" sz="quarter" idx="12"/>
          </p:nvPr>
        </p:nvSpPr>
        <p:spPr/>
        <p:txBody>
          <a:bodyPr/>
          <a:lstStyle/>
          <a:p>
            <a:fld id="{CCBB09E7-78BA-4B43-B7D9-66B5831939BB}" type="slidenum">
              <a:rPr lang="en-US" smtClean="0"/>
              <a:t>‹#›</a:t>
            </a:fld>
            <a:endParaRPr lang="en-US" dirty="0"/>
          </a:p>
        </p:txBody>
      </p:sp>
    </p:spTree>
    <p:extLst>
      <p:ext uri="{BB962C8B-B14F-4D97-AF65-F5344CB8AC3E}">
        <p14:creationId xmlns:p14="http://schemas.microsoft.com/office/powerpoint/2010/main" val="20263712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46DA1-3BDA-1749-A8EB-904665D054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19C15B1-4677-0648-A30E-B4AB9E9A43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0D17A6-4086-B140-89E7-2E0BEBCAA2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05BEED-5719-5044-86B6-1A72604EA8AA}"/>
              </a:ext>
            </a:extLst>
          </p:cNvPr>
          <p:cNvSpPr>
            <a:spLocks noGrp="1"/>
          </p:cNvSpPr>
          <p:nvPr>
            <p:ph type="dt" sz="half" idx="10"/>
          </p:nvPr>
        </p:nvSpPr>
        <p:spPr/>
        <p:txBody>
          <a:bodyPr/>
          <a:lstStyle/>
          <a:p>
            <a:fld id="{D637DE2B-258C-A84E-B5DB-2070F001C81A}" type="datetimeFigureOut">
              <a:rPr lang="en-US" smtClean="0"/>
              <a:t>9/29/23</a:t>
            </a:fld>
            <a:endParaRPr lang="en-US" dirty="0"/>
          </a:p>
        </p:txBody>
      </p:sp>
      <p:sp>
        <p:nvSpPr>
          <p:cNvPr id="6" name="Footer Placeholder 5">
            <a:extLst>
              <a:ext uri="{FF2B5EF4-FFF2-40B4-BE49-F238E27FC236}">
                <a16:creationId xmlns:a16="http://schemas.microsoft.com/office/drawing/2014/main" id="{86D0A89E-DF22-2B46-B65D-12FEC511A7D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A26ECD9-6925-8449-BDB9-8CF74060A3E5}"/>
              </a:ext>
            </a:extLst>
          </p:cNvPr>
          <p:cNvSpPr>
            <a:spLocks noGrp="1"/>
          </p:cNvSpPr>
          <p:nvPr>
            <p:ph type="sldNum" sz="quarter" idx="12"/>
          </p:nvPr>
        </p:nvSpPr>
        <p:spPr/>
        <p:txBody>
          <a:bodyPr/>
          <a:lstStyle/>
          <a:p>
            <a:fld id="{CCBB09E7-78BA-4B43-B7D9-66B5831939BB}" type="slidenum">
              <a:rPr lang="en-US" smtClean="0"/>
              <a:t>‹#›</a:t>
            </a:fld>
            <a:endParaRPr lang="en-US" dirty="0"/>
          </a:p>
        </p:txBody>
      </p:sp>
    </p:spTree>
    <p:extLst>
      <p:ext uri="{BB962C8B-B14F-4D97-AF65-F5344CB8AC3E}">
        <p14:creationId xmlns:p14="http://schemas.microsoft.com/office/powerpoint/2010/main" val="22350369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4CAB5-1FB4-8B4D-8309-F2E7DB1382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6909498-E149-B84E-BE3D-C4CAA17416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685D67DF-77D5-9E48-AC30-9732396456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B222F1-0281-E643-86F6-DB47F59AA7D5}"/>
              </a:ext>
            </a:extLst>
          </p:cNvPr>
          <p:cNvSpPr>
            <a:spLocks noGrp="1"/>
          </p:cNvSpPr>
          <p:nvPr>
            <p:ph type="dt" sz="half" idx="10"/>
          </p:nvPr>
        </p:nvSpPr>
        <p:spPr/>
        <p:txBody>
          <a:bodyPr/>
          <a:lstStyle/>
          <a:p>
            <a:fld id="{D637DE2B-258C-A84E-B5DB-2070F001C81A}" type="datetimeFigureOut">
              <a:rPr lang="en-US" smtClean="0"/>
              <a:t>9/29/23</a:t>
            </a:fld>
            <a:endParaRPr lang="en-US" dirty="0"/>
          </a:p>
        </p:txBody>
      </p:sp>
      <p:sp>
        <p:nvSpPr>
          <p:cNvPr id="6" name="Footer Placeholder 5">
            <a:extLst>
              <a:ext uri="{FF2B5EF4-FFF2-40B4-BE49-F238E27FC236}">
                <a16:creationId xmlns:a16="http://schemas.microsoft.com/office/drawing/2014/main" id="{D169E1B5-E7DF-6544-81A6-A444CAA24A9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EF0C2DB-DF96-6844-AB31-76D424007933}"/>
              </a:ext>
            </a:extLst>
          </p:cNvPr>
          <p:cNvSpPr>
            <a:spLocks noGrp="1"/>
          </p:cNvSpPr>
          <p:nvPr>
            <p:ph type="sldNum" sz="quarter" idx="12"/>
          </p:nvPr>
        </p:nvSpPr>
        <p:spPr/>
        <p:txBody>
          <a:bodyPr/>
          <a:lstStyle/>
          <a:p>
            <a:fld id="{CCBB09E7-78BA-4B43-B7D9-66B5831939BB}" type="slidenum">
              <a:rPr lang="en-US" smtClean="0"/>
              <a:t>‹#›</a:t>
            </a:fld>
            <a:endParaRPr lang="en-US" dirty="0"/>
          </a:p>
        </p:txBody>
      </p:sp>
    </p:spTree>
    <p:extLst>
      <p:ext uri="{BB962C8B-B14F-4D97-AF65-F5344CB8AC3E}">
        <p14:creationId xmlns:p14="http://schemas.microsoft.com/office/powerpoint/2010/main" val="21562224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BC1B8-E409-3D4A-91DF-E67E4F5E1B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4352C2-03F1-1C4B-AB66-A50C8C1686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1CE97A-83CC-BA41-98F5-D996A4C78528}"/>
              </a:ext>
            </a:extLst>
          </p:cNvPr>
          <p:cNvSpPr>
            <a:spLocks noGrp="1"/>
          </p:cNvSpPr>
          <p:nvPr>
            <p:ph type="dt" sz="half" idx="10"/>
          </p:nvPr>
        </p:nvSpPr>
        <p:spPr/>
        <p:txBody>
          <a:bodyPr/>
          <a:lstStyle/>
          <a:p>
            <a:fld id="{D637DE2B-258C-A84E-B5DB-2070F001C81A}" type="datetimeFigureOut">
              <a:rPr lang="en-US" smtClean="0"/>
              <a:t>9/29/23</a:t>
            </a:fld>
            <a:endParaRPr lang="en-US" dirty="0"/>
          </a:p>
        </p:txBody>
      </p:sp>
      <p:sp>
        <p:nvSpPr>
          <p:cNvPr id="5" name="Footer Placeholder 4">
            <a:extLst>
              <a:ext uri="{FF2B5EF4-FFF2-40B4-BE49-F238E27FC236}">
                <a16:creationId xmlns:a16="http://schemas.microsoft.com/office/drawing/2014/main" id="{AA46441F-DCCD-4F4F-B9EF-FA00B47F9F6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0AE7B0E-B1AD-324E-B3BC-53D9FDA8A5E8}"/>
              </a:ext>
            </a:extLst>
          </p:cNvPr>
          <p:cNvSpPr>
            <a:spLocks noGrp="1"/>
          </p:cNvSpPr>
          <p:nvPr>
            <p:ph type="sldNum" sz="quarter" idx="12"/>
          </p:nvPr>
        </p:nvSpPr>
        <p:spPr/>
        <p:txBody>
          <a:bodyPr/>
          <a:lstStyle/>
          <a:p>
            <a:fld id="{CCBB09E7-78BA-4B43-B7D9-66B5831939BB}" type="slidenum">
              <a:rPr lang="en-US" smtClean="0"/>
              <a:t>‹#›</a:t>
            </a:fld>
            <a:endParaRPr lang="en-US" dirty="0"/>
          </a:p>
        </p:txBody>
      </p:sp>
    </p:spTree>
    <p:extLst>
      <p:ext uri="{BB962C8B-B14F-4D97-AF65-F5344CB8AC3E}">
        <p14:creationId xmlns:p14="http://schemas.microsoft.com/office/powerpoint/2010/main" val="42719375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6710BE-89BB-6D42-A932-40D05EA0A2D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FBDDFF0-BD9D-AA4A-A0FF-1B7B438556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2D81AF-1A27-964D-99F9-B18ADC01837A}"/>
              </a:ext>
            </a:extLst>
          </p:cNvPr>
          <p:cNvSpPr>
            <a:spLocks noGrp="1"/>
          </p:cNvSpPr>
          <p:nvPr>
            <p:ph type="dt" sz="half" idx="10"/>
          </p:nvPr>
        </p:nvSpPr>
        <p:spPr/>
        <p:txBody>
          <a:bodyPr/>
          <a:lstStyle/>
          <a:p>
            <a:fld id="{D637DE2B-258C-A84E-B5DB-2070F001C81A}" type="datetimeFigureOut">
              <a:rPr lang="en-US" smtClean="0"/>
              <a:t>9/29/23</a:t>
            </a:fld>
            <a:endParaRPr lang="en-US" dirty="0"/>
          </a:p>
        </p:txBody>
      </p:sp>
      <p:sp>
        <p:nvSpPr>
          <p:cNvPr id="5" name="Footer Placeholder 4">
            <a:extLst>
              <a:ext uri="{FF2B5EF4-FFF2-40B4-BE49-F238E27FC236}">
                <a16:creationId xmlns:a16="http://schemas.microsoft.com/office/drawing/2014/main" id="{2F098666-5BBC-CB47-9341-3B59F28A660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BC9A9EF-2E40-7645-8EE5-E4299CF61FC4}"/>
              </a:ext>
            </a:extLst>
          </p:cNvPr>
          <p:cNvSpPr>
            <a:spLocks noGrp="1"/>
          </p:cNvSpPr>
          <p:nvPr>
            <p:ph type="sldNum" sz="quarter" idx="12"/>
          </p:nvPr>
        </p:nvSpPr>
        <p:spPr/>
        <p:txBody>
          <a:bodyPr/>
          <a:lstStyle/>
          <a:p>
            <a:fld id="{CCBB09E7-78BA-4B43-B7D9-66B5831939BB}" type="slidenum">
              <a:rPr lang="en-US" smtClean="0"/>
              <a:t>‹#›</a:t>
            </a:fld>
            <a:endParaRPr lang="en-US" dirty="0"/>
          </a:p>
        </p:txBody>
      </p:sp>
    </p:spTree>
    <p:extLst>
      <p:ext uri="{BB962C8B-B14F-4D97-AF65-F5344CB8AC3E}">
        <p14:creationId xmlns:p14="http://schemas.microsoft.com/office/powerpoint/2010/main" val="19192050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FB39159-8D95-4D44-8201-921B754CA8B3}" type="datetimeFigureOut">
              <a:rPr lang="en-US" smtClean="0"/>
              <a:t>9/29/23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76576D-6AB3-CD45-8E42-18A69723A35E}" type="slidenum">
              <a:rPr lang="en-US" smtClean="0"/>
              <a:t>‹#›</a:t>
            </a:fld>
            <a:endParaRPr lang="en-US" dirty="0"/>
          </a:p>
        </p:txBody>
      </p:sp>
    </p:spTree>
    <p:extLst>
      <p:ext uri="{BB962C8B-B14F-4D97-AF65-F5344CB8AC3E}">
        <p14:creationId xmlns:p14="http://schemas.microsoft.com/office/powerpoint/2010/main" val="420890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2D10A77-330A-4047-8525-B757989F675E}" type="datetimeFigureOut">
              <a:rPr lang="en-US" smtClean="0"/>
              <a:t>9/29/23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33CA8D-977F-BF4F-9ADC-1C1D0ACF65BD}" type="slidenum">
              <a:rPr lang="en-US" smtClean="0"/>
              <a:t>‹#›</a:t>
            </a:fld>
            <a:endParaRPr lang="en-US" dirty="0"/>
          </a:p>
        </p:txBody>
      </p:sp>
      <p:sp>
        <p:nvSpPr>
          <p:cNvPr id="8" name="Text Placeholder 13"/>
          <p:cNvSpPr>
            <a:spLocks noGrp="1"/>
          </p:cNvSpPr>
          <p:nvPr>
            <p:ph type="body" sz="quarter" idx="13" hasCustomPrompt="1"/>
          </p:nvPr>
        </p:nvSpPr>
        <p:spPr>
          <a:xfrm>
            <a:off x="2768600" y="139700"/>
            <a:ext cx="6783917" cy="395288"/>
          </a:xfrm>
        </p:spPr>
        <p:txBody>
          <a:bodyPr>
            <a:normAutofit/>
          </a:bodyPr>
          <a:lstStyle>
            <a:lvl1pPr marL="0" indent="0" algn="ctr">
              <a:buFontTx/>
              <a:buNone/>
              <a:defRPr sz="1800" baseline="0">
                <a:solidFill>
                  <a:schemeClr val="bg1">
                    <a:lumMod val="65000"/>
                  </a:schemeClr>
                </a:solidFill>
              </a:defRPr>
            </a:lvl1pPr>
            <a:lvl2pPr marL="457200" indent="0" algn="ctr">
              <a:buFontTx/>
              <a:buNone/>
              <a:defRPr/>
            </a:lvl2pPr>
            <a:lvl3pPr marL="914400" indent="0" algn="ctr">
              <a:buFontTx/>
              <a:buNone/>
              <a:defRPr/>
            </a:lvl3pPr>
            <a:lvl4pPr marL="1371600" indent="0" algn="ctr">
              <a:buFontTx/>
              <a:buNone/>
              <a:defRPr/>
            </a:lvl4pPr>
            <a:lvl5pPr marL="1828800" indent="0" algn="ctr">
              <a:buFontTx/>
              <a:buNone/>
              <a:defRPr/>
            </a:lvl5pPr>
          </a:lstStyle>
          <a:p>
            <a:pPr lvl="0"/>
            <a:r>
              <a:rPr lang="en-US" dirty="0"/>
              <a:t>Click to edit section heading</a:t>
            </a:r>
          </a:p>
        </p:txBody>
      </p:sp>
    </p:spTree>
    <p:extLst>
      <p:ext uri="{BB962C8B-B14F-4D97-AF65-F5344CB8AC3E}">
        <p14:creationId xmlns:p14="http://schemas.microsoft.com/office/powerpoint/2010/main" val="13236280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B39159-8D95-4D44-8201-921B754CA8B3}" type="datetimeFigureOut">
              <a:rPr lang="en-US" smtClean="0"/>
              <a:t>9/29/23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76576D-6AB3-CD45-8E42-18A69723A35E}" type="slidenum">
              <a:rPr lang="en-US" smtClean="0"/>
              <a:t>‹#›</a:t>
            </a:fld>
            <a:endParaRPr lang="en-US" dirty="0"/>
          </a:p>
        </p:txBody>
      </p:sp>
    </p:spTree>
    <p:extLst>
      <p:ext uri="{BB962C8B-B14F-4D97-AF65-F5344CB8AC3E}">
        <p14:creationId xmlns:p14="http://schemas.microsoft.com/office/powerpoint/2010/main" val="18123572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FB39159-8D95-4D44-8201-921B754CA8B3}" type="datetimeFigureOut">
              <a:rPr lang="en-US" smtClean="0"/>
              <a:t>9/29/23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76576D-6AB3-CD45-8E42-18A69723A35E}" type="slidenum">
              <a:rPr lang="en-US" smtClean="0"/>
              <a:t>‹#›</a:t>
            </a:fld>
            <a:endParaRPr lang="en-US" dirty="0"/>
          </a:p>
        </p:txBody>
      </p:sp>
    </p:spTree>
    <p:extLst>
      <p:ext uri="{BB962C8B-B14F-4D97-AF65-F5344CB8AC3E}">
        <p14:creationId xmlns:p14="http://schemas.microsoft.com/office/powerpoint/2010/main" val="39183436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FB39159-8D95-4D44-8201-921B754CA8B3}" type="datetimeFigureOut">
              <a:rPr lang="en-US" smtClean="0"/>
              <a:t>9/29/23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76576D-6AB3-CD45-8E42-18A69723A35E}" type="slidenum">
              <a:rPr lang="en-US" smtClean="0"/>
              <a:t>‹#›</a:t>
            </a:fld>
            <a:endParaRPr lang="en-US" dirty="0"/>
          </a:p>
        </p:txBody>
      </p:sp>
    </p:spTree>
    <p:extLst>
      <p:ext uri="{BB962C8B-B14F-4D97-AF65-F5344CB8AC3E}">
        <p14:creationId xmlns:p14="http://schemas.microsoft.com/office/powerpoint/2010/main" val="4647641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FB39159-8D95-4D44-8201-921B754CA8B3}" type="datetimeFigureOut">
              <a:rPr lang="en-US" smtClean="0"/>
              <a:t>9/29/23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76576D-6AB3-CD45-8E42-18A69723A35E}" type="slidenum">
              <a:rPr lang="en-US" smtClean="0"/>
              <a:t>‹#›</a:t>
            </a:fld>
            <a:endParaRPr lang="en-US" dirty="0"/>
          </a:p>
        </p:txBody>
      </p:sp>
    </p:spTree>
    <p:extLst>
      <p:ext uri="{BB962C8B-B14F-4D97-AF65-F5344CB8AC3E}">
        <p14:creationId xmlns:p14="http://schemas.microsoft.com/office/powerpoint/2010/main" val="19705649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FB39159-8D95-4D44-8201-921B754CA8B3}" type="datetimeFigureOut">
              <a:rPr lang="en-US" smtClean="0"/>
              <a:t>9/29/23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76576D-6AB3-CD45-8E42-18A69723A35E}" type="slidenum">
              <a:rPr lang="en-US" smtClean="0"/>
              <a:t>‹#›</a:t>
            </a:fld>
            <a:endParaRPr lang="en-US" dirty="0"/>
          </a:p>
        </p:txBody>
      </p:sp>
    </p:spTree>
    <p:extLst>
      <p:ext uri="{BB962C8B-B14F-4D97-AF65-F5344CB8AC3E}">
        <p14:creationId xmlns:p14="http://schemas.microsoft.com/office/powerpoint/2010/main" val="10509270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39159-8D95-4D44-8201-921B754CA8B3}" type="datetimeFigureOut">
              <a:rPr lang="en-US" smtClean="0"/>
              <a:t>9/29/23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76576D-6AB3-CD45-8E42-18A69723A35E}" type="slidenum">
              <a:rPr lang="en-US" smtClean="0"/>
              <a:t>‹#›</a:t>
            </a:fld>
            <a:endParaRPr lang="en-US" dirty="0"/>
          </a:p>
        </p:txBody>
      </p:sp>
    </p:spTree>
    <p:extLst>
      <p:ext uri="{BB962C8B-B14F-4D97-AF65-F5344CB8AC3E}">
        <p14:creationId xmlns:p14="http://schemas.microsoft.com/office/powerpoint/2010/main" val="41807523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FB39159-8D95-4D44-8201-921B754CA8B3}" type="datetimeFigureOut">
              <a:rPr lang="en-US" smtClean="0"/>
              <a:t>9/29/23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76576D-6AB3-CD45-8E42-18A69723A35E}" type="slidenum">
              <a:rPr lang="en-US" smtClean="0"/>
              <a:t>‹#›</a:t>
            </a:fld>
            <a:endParaRPr lang="en-US" dirty="0"/>
          </a:p>
        </p:txBody>
      </p:sp>
    </p:spTree>
    <p:extLst>
      <p:ext uri="{BB962C8B-B14F-4D97-AF65-F5344CB8AC3E}">
        <p14:creationId xmlns:p14="http://schemas.microsoft.com/office/powerpoint/2010/main" val="42409860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FB39159-8D95-4D44-8201-921B754CA8B3}" type="datetimeFigureOut">
              <a:rPr lang="en-US" smtClean="0"/>
              <a:t>9/29/23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76576D-6AB3-CD45-8E42-18A69723A35E}" type="slidenum">
              <a:rPr lang="en-US" smtClean="0"/>
              <a:t>‹#›</a:t>
            </a:fld>
            <a:endParaRPr lang="en-US" dirty="0"/>
          </a:p>
        </p:txBody>
      </p:sp>
    </p:spTree>
    <p:extLst>
      <p:ext uri="{BB962C8B-B14F-4D97-AF65-F5344CB8AC3E}">
        <p14:creationId xmlns:p14="http://schemas.microsoft.com/office/powerpoint/2010/main" val="4037202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B39159-8D95-4D44-8201-921B754CA8B3}" type="datetimeFigureOut">
              <a:rPr lang="en-US" smtClean="0"/>
              <a:t>9/29/23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76576D-6AB3-CD45-8E42-18A69723A35E}" type="slidenum">
              <a:rPr lang="en-US" smtClean="0"/>
              <a:t>‹#›</a:t>
            </a:fld>
            <a:endParaRPr lang="en-US" dirty="0"/>
          </a:p>
        </p:txBody>
      </p:sp>
    </p:spTree>
    <p:extLst>
      <p:ext uri="{BB962C8B-B14F-4D97-AF65-F5344CB8AC3E}">
        <p14:creationId xmlns:p14="http://schemas.microsoft.com/office/powerpoint/2010/main" val="238201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FB39159-8D95-4D44-8201-921B754CA8B3}" type="datetimeFigureOut">
              <a:rPr lang="en-US" smtClean="0"/>
              <a:t>9/29/23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76576D-6AB3-CD45-8E42-18A69723A35E}" type="slidenum">
              <a:rPr lang="en-US" smtClean="0"/>
              <a:t>‹#›</a:t>
            </a:fld>
            <a:endParaRPr lang="en-US" dirty="0"/>
          </a:p>
        </p:txBody>
      </p:sp>
    </p:spTree>
    <p:extLst>
      <p:ext uri="{BB962C8B-B14F-4D97-AF65-F5344CB8AC3E}">
        <p14:creationId xmlns:p14="http://schemas.microsoft.com/office/powerpoint/2010/main" val="4041541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2D10A77-330A-4047-8525-B757989F675E}" type="datetimeFigureOut">
              <a:rPr lang="en-US" smtClean="0"/>
              <a:t>9/29/23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433CA8D-977F-BF4F-9ADC-1C1D0ACF65BD}" type="slidenum">
              <a:rPr lang="en-US" smtClean="0"/>
              <a:t>‹#›</a:t>
            </a:fld>
            <a:endParaRPr lang="en-US" dirty="0"/>
          </a:p>
        </p:txBody>
      </p:sp>
      <p:sp>
        <p:nvSpPr>
          <p:cNvPr id="10" name="Text Placeholder 13"/>
          <p:cNvSpPr>
            <a:spLocks noGrp="1"/>
          </p:cNvSpPr>
          <p:nvPr>
            <p:ph type="body" sz="quarter" idx="13" hasCustomPrompt="1"/>
          </p:nvPr>
        </p:nvSpPr>
        <p:spPr>
          <a:xfrm>
            <a:off x="2768600" y="139700"/>
            <a:ext cx="6783917" cy="395288"/>
          </a:xfrm>
        </p:spPr>
        <p:txBody>
          <a:bodyPr>
            <a:normAutofit/>
          </a:bodyPr>
          <a:lstStyle>
            <a:lvl1pPr marL="0" indent="0" algn="ctr">
              <a:buFontTx/>
              <a:buNone/>
              <a:defRPr sz="1800" baseline="0">
                <a:solidFill>
                  <a:schemeClr val="bg1">
                    <a:lumMod val="65000"/>
                  </a:schemeClr>
                </a:solidFill>
              </a:defRPr>
            </a:lvl1pPr>
            <a:lvl2pPr marL="457200" indent="0" algn="ctr">
              <a:buFontTx/>
              <a:buNone/>
              <a:defRPr/>
            </a:lvl2pPr>
            <a:lvl3pPr marL="914400" indent="0" algn="ctr">
              <a:buFontTx/>
              <a:buNone/>
              <a:defRPr/>
            </a:lvl3pPr>
            <a:lvl4pPr marL="1371600" indent="0" algn="ctr">
              <a:buFontTx/>
              <a:buNone/>
              <a:defRPr/>
            </a:lvl4pPr>
            <a:lvl5pPr marL="1828800" indent="0" algn="ctr">
              <a:buFontTx/>
              <a:buNone/>
              <a:defRPr/>
            </a:lvl5pPr>
          </a:lstStyle>
          <a:p>
            <a:pPr lvl="0"/>
            <a:r>
              <a:rPr lang="en-US" dirty="0"/>
              <a:t>Click to edit section heading</a:t>
            </a:r>
          </a:p>
        </p:txBody>
      </p:sp>
    </p:spTree>
    <p:extLst>
      <p:ext uri="{BB962C8B-B14F-4D97-AF65-F5344CB8AC3E}">
        <p14:creationId xmlns:p14="http://schemas.microsoft.com/office/powerpoint/2010/main" val="2418353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2D10A77-330A-4047-8525-B757989F675E}" type="datetimeFigureOut">
              <a:rPr lang="en-US" smtClean="0"/>
              <a:t>9/29/23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433CA8D-977F-BF4F-9ADC-1C1D0ACF65BD}" type="slidenum">
              <a:rPr lang="en-US" smtClean="0"/>
              <a:t>‹#›</a:t>
            </a:fld>
            <a:endParaRPr lang="en-US" dirty="0"/>
          </a:p>
        </p:txBody>
      </p:sp>
      <p:sp>
        <p:nvSpPr>
          <p:cNvPr id="6" name="Text Placeholder 13"/>
          <p:cNvSpPr>
            <a:spLocks noGrp="1"/>
          </p:cNvSpPr>
          <p:nvPr>
            <p:ph type="body" sz="quarter" idx="13" hasCustomPrompt="1"/>
          </p:nvPr>
        </p:nvSpPr>
        <p:spPr>
          <a:xfrm>
            <a:off x="2768600" y="139700"/>
            <a:ext cx="6783917" cy="395288"/>
          </a:xfrm>
        </p:spPr>
        <p:txBody>
          <a:bodyPr>
            <a:normAutofit/>
          </a:bodyPr>
          <a:lstStyle>
            <a:lvl1pPr marL="0" indent="0" algn="ctr">
              <a:buFontTx/>
              <a:buNone/>
              <a:defRPr sz="1600" baseline="0">
                <a:solidFill>
                  <a:schemeClr val="bg1">
                    <a:lumMod val="65000"/>
                  </a:schemeClr>
                </a:solidFill>
              </a:defRPr>
            </a:lvl1pPr>
            <a:lvl2pPr marL="457200" indent="0" algn="ctr">
              <a:buFontTx/>
              <a:buNone/>
              <a:defRPr/>
            </a:lvl2pPr>
            <a:lvl3pPr marL="914400" indent="0" algn="ctr">
              <a:buFontTx/>
              <a:buNone/>
              <a:defRPr/>
            </a:lvl3pPr>
            <a:lvl4pPr marL="1371600" indent="0" algn="ctr">
              <a:buFontTx/>
              <a:buNone/>
              <a:defRPr/>
            </a:lvl4pPr>
            <a:lvl5pPr marL="1828800" indent="0" algn="ctr">
              <a:buFontTx/>
              <a:buNone/>
              <a:defRPr/>
            </a:lvl5pPr>
          </a:lstStyle>
          <a:p>
            <a:pPr lvl="0"/>
            <a:r>
              <a:rPr lang="en-US" dirty="0"/>
              <a:t>Click to edit section heading</a:t>
            </a:r>
          </a:p>
        </p:txBody>
      </p:sp>
    </p:spTree>
    <p:extLst>
      <p:ext uri="{BB962C8B-B14F-4D97-AF65-F5344CB8AC3E}">
        <p14:creationId xmlns:p14="http://schemas.microsoft.com/office/powerpoint/2010/main" val="2124751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D10A77-330A-4047-8525-B757989F675E}" type="datetimeFigureOut">
              <a:rPr lang="en-US" smtClean="0"/>
              <a:t>9/29/23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433CA8D-977F-BF4F-9ADC-1C1D0ACF65BD}" type="slidenum">
              <a:rPr lang="en-US" smtClean="0"/>
              <a:t>‹#›</a:t>
            </a:fld>
            <a:endParaRPr lang="en-US" dirty="0"/>
          </a:p>
        </p:txBody>
      </p:sp>
      <p:sp>
        <p:nvSpPr>
          <p:cNvPr id="5" name="Text Placeholder 13"/>
          <p:cNvSpPr>
            <a:spLocks noGrp="1"/>
          </p:cNvSpPr>
          <p:nvPr>
            <p:ph type="body" sz="quarter" idx="13" hasCustomPrompt="1"/>
          </p:nvPr>
        </p:nvSpPr>
        <p:spPr>
          <a:xfrm>
            <a:off x="2768600" y="139700"/>
            <a:ext cx="6783917" cy="395288"/>
          </a:xfrm>
        </p:spPr>
        <p:txBody>
          <a:bodyPr>
            <a:normAutofit/>
          </a:bodyPr>
          <a:lstStyle>
            <a:lvl1pPr marL="0" indent="0" algn="ctr">
              <a:buFontTx/>
              <a:buNone/>
              <a:defRPr sz="1800" baseline="0">
                <a:solidFill>
                  <a:schemeClr val="bg1">
                    <a:lumMod val="65000"/>
                  </a:schemeClr>
                </a:solidFill>
              </a:defRPr>
            </a:lvl1pPr>
            <a:lvl2pPr marL="457200" indent="0" algn="ctr">
              <a:buFontTx/>
              <a:buNone/>
              <a:defRPr/>
            </a:lvl2pPr>
            <a:lvl3pPr marL="914400" indent="0" algn="ctr">
              <a:buFontTx/>
              <a:buNone/>
              <a:defRPr/>
            </a:lvl3pPr>
            <a:lvl4pPr marL="1371600" indent="0" algn="ctr">
              <a:buFontTx/>
              <a:buNone/>
              <a:defRPr/>
            </a:lvl4pPr>
            <a:lvl5pPr marL="1828800" indent="0" algn="ctr">
              <a:buFontTx/>
              <a:buNone/>
              <a:defRPr/>
            </a:lvl5pPr>
          </a:lstStyle>
          <a:p>
            <a:pPr lvl="0"/>
            <a:r>
              <a:rPr lang="en-US" dirty="0"/>
              <a:t>Click to edit section heading</a:t>
            </a:r>
          </a:p>
        </p:txBody>
      </p:sp>
    </p:spTree>
    <p:extLst>
      <p:ext uri="{BB962C8B-B14F-4D97-AF65-F5344CB8AC3E}">
        <p14:creationId xmlns:p14="http://schemas.microsoft.com/office/powerpoint/2010/main" val="3475063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D10A77-330A-4047-8525-B757989F675E}" type="datetimeFigureOut">
              <a:rPr lang="en-US" smtClean="0"/>
              <a:t>9/29/23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33CA8D-977F-BF4F-9ADC-1C1D0ACF65BD}" type="slidenum">
              <a:rPr lang="en-US" smtClean="0"/>
              <a:t>‹#›</a:t>
            </a:fld>
            <a:endParaRPr lang="en-US" dirty="0"/>
          </a:p>
        </p:txBody>
      </p:sp>
    </p:spTree>
    <p:extLst>
      <p:ext uri="{BB962C8B-B14F-4D97-AF65-F5344CB8AC3E}">
        <p14:creationId xmlns:p14="http://schemas.microsoft.com/office/powerpoint/2010/main" val="2386640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D10A77-330A-4047-8525-B757989F675E}" type="datetimeFigureOut">
              <a:rPr lang="en-US" smtClean="0"/>
              <a:t>9/29/23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33CA8D-977F-BF4F-9ADC-1C1D0ACF65BD}" type="slidenum">
              <a:rPr lang="en-US" smtClean="0"/>
              <a:t>‹#›</a:t>
            </a:fld>
            <a:endParaRPr lang="en-US" dirty="0"/>
          </a:p>
        </p:txBody>
      </p:sp>
    </p:spTree>
    <p:extLst>
      <p:ext uri="{BB962C8B-B14F-4D97-AF65-F5344CB8AC3E}">
        <p14:creationId xmlns:p14="http://schemas.microsoft.com/office/powerpoint/2010/main" val="4013623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52500"/>
          </a:xfrm>
        </p:spPr>
        <p:txBody>
          <a:bodyPr/>
          <a:lstStyle/>
          <a:p>
            <a:r>
              <a:rPr lang="en-US"/>
              <a:t>Click to edit Master title style</a:t>
            </a:r>
          </a:p>
        </p:txBody>
      </p:sp>
      <p:sp>
        <p:nvSpPr>
          <p:cNvPr id="3" name="Content Placeholder 2"/>
          <p:cNvSpPr>
            <a:spLocks noGrp="1"/>
          </p:cNvSpPr>
          <p:nvPr>
            <p:ph idx="1"/>
          </p:nvPr>
        </p:nvSpPr>
        <p:spPr>
          <a:xfrm>
            <a:off x="227233" y="1026652"/>
            <a:ext cx="11680724" cy="49956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8082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13105"/>
            <a:ext cx="10972800" cy="54303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314175"/>
            <a:ext cx="10972800" cy="501373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460435"/>
            <a:ext cx="2844800" cy="261040"/>
          </a:xfrm>
          <a:prstGeom prst="rect">
            <a:avLst/>
          </a:prstGeom>
        </p:spPr>
        <p:txBody>
          <a:bodyPr vert="horz" lIns="91440" tIns="45720" rIns="91440" bIns="45720" rtlCol="0" anchor="ctr"/>
          <a:lstStyle>
            <a:lvl1pPr algn="l">
              <a:defRPr sz="1200">
                <a:solidFill>
                  <a:schemeClr val="tx1">
                    <a:tint val="75000"/>
                  </a:schemeClr>
                </a:solidFill>
              </a:defRPr>
            </a:lvl1pPr>
          </a:lstStyle>
          <a:p>
            <a:fld id="{22D10A77-330A-4047-8525-B757989F675E}" type="datetimeFigureOut">
              <a:rPr lang="en-US" smtClean="0"/>
              <a:pPr/>
              <a:t>9/29/23</a:t>
            </a:fld>
            <a:r>
              <a:rPr lang="en-US" dirty="0"/>
              <a:t> Greg White</a:t>
            </a:r>
          </a:p>
        </p:txBody>
      </p:sp>
      <p:sp>
        <p:nvSpPr>
          <p:cNvPr id="5" name="Footer Placeholder 4"/>
          <p:cNvSpPr>
            <a:spLocks noGrp="1"/>
          </p:cNvSpPr>
          <p:nvPr>
            <p:ph type="ftr" sz="quarter" idx="3"/>
          </p:nvPr>
        </p:nvSpPr>
        <p:spPr>
          <a:xfrm>
            <a:off x="4165600" y="6460435"/>
            <a:ext cx="3860800" cy="26104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460435"/>
            <a:ext cx="2844800" cy="261040"/>
          </a:xfrm>
          <a:prstGeom prst="rect">
            <a:avLst/>
          </a:prstGeom>
        </p:spPr>
        <p:txBody>
          <a:bodyPr vert="horz" lIns="91440" tIns="45720" rIns="91440" bIns="45720" rtlCol="0" anchor="ctr"/>
          <a:lstStyle>
            <a:lvl1pPr algn="r">
              <a:defRPr sz="1200">
                <a:solidFill>
                  <a:schemeClr val="tx1">
                    <a:tint val="75000"/>
                  </a:schemeClr>
                </a:solidFill>
              </a:defRPr>
            </a:lvl1pPr>
          </a:lstStyle>
          <a:p>
            <a:fld id="{A433CA8D-977F-BF4F-9ADC-1C1D0ACF65BD}" type="slidenum">
              <a:rPr lang="en-US" smtClean="0"/>
              <a:t>‹#›</a:t>
            </a:fld>
            <a:endParaRPr lang="en-US" dirty="0"/>
          </a:p>
        </p:txBody>
      </p:sp>
    </p:spTree>
    <p:extLst>
      <p:ext uri="{BB962C8B-B14F-4D97-AF65-F5344CB8AC3E}">
        <p14:creationId xmlns:p14="http://schemas.microsoft.com/office/powerpoint/2010/main" val="7779133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6" r:id="rId3"/>
    <p:sldLayoutId id="2147483677" r:id="rId4"/>
    <p:sldLayoutId id="2147483678" r:id="rId5"/>
    <p:sldLayoutId id="2147483679" r:id="rId6"/>
    <p:sldLayoutId id="2147483680" r:id="rId7"/>
    <p:sldLayoutId id="2147483681" r:id="rId8"/>
    <p:sldLayoutId id="2147483686" r:id="rId9"/>
    <p:sldLayoutId id="2147483717" r:id="rId10"/>
    <p:sldLayoutId id="2147483720" r:id="rId11"/>
    <p:sldLayoutId id="2147483703" r:id="rId12"/>
    <p:sldLayoutId id="2147483723" r:id="rId13"/>
    <p:sldLayoutId id="2147483724" r:id="rId14"/>
    <p:sldLayoutId id="2147483704" r:id="rId15"/>
    <p:sldLayoutId id="2147483718" r:id="rId16"/>
    <p:sldLayoutId id="2147483719" r:id="rId1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F35BA0-6979-EA46-AFEF-B716DFB1A4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513AD38-8A0B-5B4A-8934-805EABE806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1CC035-C302-9641-AA10-DB661334A4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37DE2B-258C-A84E-B5DB-2070F001C81A}" type="datetimeFigureOut">
              <a:rPr lang="en-US" smtClean="0"/>
              <a:t>9/29/23</a:t>
            </a:fld>
            <a:endParaRPr lang="en-US" dirty="0"/>
          </a:p>
        </p:txBody>
      </p:sp>
      <p:sp>
        <p:nvSpPr>
          <p:cNvPr id="5" name="Footer Placeholder 4">
            <a:extLst>
              <a:ext uri="{FF2B5EF4-FFF2-40B4-BE49-F238E27FC236}">
                <a16:creationId xmlns:a16="http://schemas.microsoft.com/office/drawing/2014/main" id="{F8AD71BD-9A8C-8F44-9CBD-C3F1A8788E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ECE818A2-E3EA-2746-9E4F-F12940B6CF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BB09E7-78BA-4B43-B7D9-66B5831939BB}" type="slidenum">
              <a:rPr lang="en-US" smtClean="0"/>
              <a:t>‹#›</a:t>
            </a:fld>
            <a:endParaRPr lang="en-US" dirty="0"/>
          </a:p>
        </p:txBody>
      </p:sp>
    </p:spTree>
    <p:extLst>
      <p:ext uri="{BB962C8B-B14F-4D97-AF65-F5344CB8AC3E}">
        <p14:creationId xmlns:p14="http://schemas.microsoft.com/office/powerpoint/2010/main" val="37859144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B39159-8D95-4D44-8201-921B754CA8B3}" type="datetimeFigureOut">
              <a:rPr lang="en-US" smtClean="0"/>
              <a:t>9/29/23</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76576D-6AB3-CD45-8E42-18A69723A35E}" type="slidenum">
              <a:rPr lang="en-US" smtClean="0"/>
              <a:t>‹#›</a:t>
            </a:fld>
            <a:endParaRPr lang="en-US" dirty="0"/>
          </a:p>
        </p:txBody>
      </p:sp>
    </p:spTree>
    <p:extLst>
      <p:ext uri="{BB962C8B-B14F-4D97-AF65-F5344CB8AC3E}">
        <p14:creationId xmlns:p14="http://schemas.microsoft.com/office/powerpoint/2010/main" val="157755650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hyperlink" Target="https://apps.dtic.mil/sti/pdfs/AD1078768.pdf" TargetMode="External"/><Relationship Id="rId2" Type="http://schemas.openxmlformats.org/officeDocument/2006/relationships/hyperlink" Target="https://nvlpubs.nist.gov/nistpubs/SpecialPublications/NIST.SP.800-82r3.pdf" TargetMode="External"/><Relationship Id="rId1" Type="http://schemas.openxmlformats.org/officeDocument/2006/relationships/slideLayout" Target="../slideLayouts/slideLayout12.xml"/><Relationship Id="rId6" Type="http://schemas.openxmlformats.org/officeDocument/2006/relationships/hyperlink" Target="https://accelconf.web.cern.ch/icalepcs2017/papers/tudpl02.pdf" TargetMode="External"/><Relationship Id="rId5" Type="http://schemas.openxmlformats.org/officeDocument/2006/relationships/hyperlink" Target="https://epics.anl.gov/tech-talk/2023/msg01072.php" TargetMode="External"/><Relationship Id="rId4" Type="http://schemas.openxmlformats.org/officeDocument/2006/relationships/hyperlink" Target="https://www.whitehouse.gov/briefing-room/presidential-actions/2021/05/12/executive-order-on-improving-the-nations-cybersecurity/"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svg"/><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7.svg"/><Relationship Id="rId5" Type="http://schemas.openxmlformats.org/officeDocument/2006/relationships/image" Target="../media/image12.jpeg"/><Relationship Id="rId15" Type="http://schemas.openxmlformats.org/officeDocument/2006/relationships/image" Target="../media/image21.svg"/><Relationship Id="rId10" Type="http://schemas.openxmlformats.org/officeDocument/2006/relationships/image" Target="../media/image16.png"/><Relationship Id="rId4" Type="http://schemas.openxmlformats.org/officeDocument/2006/relationships/image" Target="../media/image6.png"/><Relationship Id="rId9" Type="http://schemas.openxmlformats.org/officeDocument/2006/relationships/image" Target="../media/image15.svg"/><Relationship Id="rId1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svg"/><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17.svg"/><Relationship Id="rId5" Type="http://schemas.openxmlformats.org/officeDocument/2006/relationships/image" Target="../media/image12.jpeg"/><Relationship Id="rId15" Type="http://schemas.openxmlformats.org/officeDocument/2006/relationships/image" Target="../media/image21.svg"/><Relationship Id="rId10" Type="http://schemas.openxmlformats.org/officeDocument/2006/relationships/image" Target="../media/image16.png"/><Relationship Id="rId4" Type="http://schemas.openxmlformats.org/officeDocument/2006/relationships/image" Target="../media/image6.png"/><Relationship Id="rId9" Type="http://schemas.openxmlformats.org/officeDocument/2006/relationships/image" Target="../media/image15.svg"/><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4FDF5-05F4-E040-AC58-81AF3309B36A}"/>
              </a:ext>
            </a:extLst>
          </p:cNvPr>
          <p:cNvSpPr>
            <a:spLocks noGrp="1"/>
          </p:cNvSpPr>
          <p:nvPr>
            <p:ph type="ctrTitle"/>
          </p:nvPr>
        </p:nvSpPr>
        <p:spPr>
          <a:xfrm>
            <a:off x="350521" y="924559"/>
            <a:ext cx="11292840" cy="853441"/>
          </a:xfrm>
          <a:solidFill>
            <a:schemeClr val="bg1">
              <a:alpha val="86000"/>
            </a:schemeClr>
          </a:solidFill>
          <a:effectLst/>
        </p:spPr>
        <p:txBody>
          <a:bodyPr anchor="ctr"/>
          <a:lstStyle/>
          <a:p>
            <a:r>
              <a:rPr lang="en-US" sz="2400" dirty="0"/>
              <a:t>SLAC Initiatives in</a:t>
            </a:r>
            <a:br>
              <a:rPr lang="en-US" dirty="0"/>
            </a:br>
            <a:r>
              <a:rPr lang="en-US" dirty="0"/>
              <a:t>Accelerator Cyber Security</a:t>
            </a:r>
            <a:endParaRPr lang="en-US" sz="2400" dirty="0"/>
          </a:p>
        </p:txBody>
      </p:sp>
      <p:sp>
        <p:nvSpPr>
          <p:cNvPr id="3" name="Subtitle 2">
            <a:extLst>
              <a:ext uri="{FF2B5EF4-FFF2-40B4-BE49-F238E27FC236}">
                <a16:creationId xmlns:a16="http://schemas.microsoft.com/office/drawing/2014/main" id="{6165E142-AB0C-8E4D-B77D-E515F90DCA1E}"/>
              </a:ext>
            </a:extLst>
          </p:cNvPr>
          <p:cNvSpPr>
            <a:spLocks noGrp="1"/>
          </p:cNvSpPr>
          <p:nvPr>
            <p:ph type="subTitle" idx="1"/>
          </p:nvPr>
        </p:nvSpPr>
        <p:spPr>
          <a:xfrm>
            <a:off x="350521" y="3545545"/>
            <a:ext cx="11439859" cy="1392215"/>
          </a:xfrm>
          <a:solidFill>
            <a:schemeClr val="bg1">
              <a:alpha val="92000"/>
            </a:schemeClr>
          </a:solidFill>
        </p:spPr>
        <p:txBody>
          <a:bodyPr/>
          <a:lstStyle/>
          <a:p>
            <a:pPr algn="ctr">
              <a:buClr>
                <a:schemeClr val="dk1"/>
              </a:buClr>
              <a:buSzPct val="25000"/>
            </a:pPr>
            <a:r>
              <a:rPr lang="en-US" dirty="0"/>
              <a:t>Greg White, for Erwin Lopez, Mark McCullough, Amedeo </a:t>
            </a:r>
            <a:r>
              <a:rPr lang="en-US" dirty="0" err="1"/>
              <a:t>Perazzo</a:t>
            </a:r>
            <a:r>
              <a:rPr lang="en-US" dirty="0"/>
              <a:t>, Ken </a:t>
            </a:r>
            <a:r>
              <a:rPr lang="en-US" dirty="0" err="1"/>
              <a:t>Brobeck</a:t>
            </a:r>
            <a:r>
              <a:rPr lang="en-US" dirty="0"/>
              <a:t>, Mark Foster, Daron Chabot, </a:t>
            </a:r>
          </a:p>
          <a:p>
            <a:pPr algn="ctr">
              <a:buClr>
                <a:schemeClr val="dk1"/>
              </a:buClr>
              <a:buSzPct val="25000"/>
            </a:pPr>
            <a:r>
              <a:rPr lang="en-US" dirty="0"/>
              <a:t>Mike </a:t>
            </a:r>
            <a:r>
              <a:rPr lang="en-US" dirty="0" err="1"/>
              <a:t>Zelazny</a:t>
            </a:r>
            <a:r>
              <a:rPr lang="en-US" dirty="0"/>
              <a:t>, Debbie </a:t>
            </a:r>
            <a:r>
              <a:rPr lang="en-US" dirty="0" err="1"/>
              <a:t>Rogind</a:t>
            </a:r>
            <a:r>
              <a:rPr lang="en-US" dirty="0"/>
              <a:t>, Lance Nakata, Matt Gibbs, Andrea Chan, </a:t>
            </a:r>
            <a:r>
              <a:rPr lang="en-US" dirty="0" err="1"/>
              <a:t>Arash</a:t>
            </a:r>
            <a:r>
              <a:rPr lang="en-US" dirty="0"/>
              <a:t> </a:t>
            </a:r>
            <a:r>
              <a:rPr lang="en-US" dirty="0" err="1"/>
              <a:t>Alavi</a:t>
            </a:r>
            <a:r>
              <a:rPr lang="en-US" dirty="0"/>
              <a:t>, Poonam </a:t>
            </a:r>
            <a:r>
              <a:rPr lang="en-US" dirty="0" err="1"/>
              <a:t>Pandi</a:t>
            </a:r>
            <a:r>
              <a:rPr lang="en-US" dirty="0"/>
              <a:t>, Lisa Christiansen, </a:t>
            </a:r>
            <a:r>
              <a:rPr lang="en-US" dirty="0" err="1"/>
              <a:t>Uy</a:t>
            </a:r>
            <a:r>
              <a:rPr lang="en-US" dirty="0"/>
              <a:t> Chu, Syed Hasan (SLAC), Bob </a:t>
            </a:r>
            <a:r>
              <a:rPr lang="en-US" dirty="0" err="1"/>
              <a:t>Dalesio</a:t>
            </a:r>
            <a:r>
              <a:rPr lang="en-US" dirty="0"/>
              <a:t>, Michael </a:t>
            </a:r>
            <a:r>
              <a:rPr lang="en-US" dirty="0" err="1"/>
              <a:t>Davidsaver</a:t>
            </a:r>
            <a:r>
              <a:rPr lang="en-US" dirty="0"/>
              <a:t> (Osprey DCS), George McIntyre (Level-N Ltd),</a:t>
            </a:r>
          </a:p>
          <a:p>
            <a:pPr algn="ctr">
              <a:buClr>
                <a:schemeClr val="dk1"/>
              </a:buClr>
              <a:buSzPct val="25000"/>
            </a:pPr>
            <a:r>
              <a:rPr lang="en-US" dirty="0"/>
              <a:t>Dale Dale Hugo </a:t>
            </a:r>
            <a:r>
              <a:rPr lang="en-US" dirty="0" err="1"/>
              <a:t>Leschnitzer</a:t>
            </a:r>
            <a:r>
              <a:rPr lang="en-US" dirty="0"/>
              <a:t>, Mark </a:t>
            </a:r>
            <a:r>
              <a:rPr lang="en-US" dirty="0" err="1"/>
              <a:t>Hahnert</a:t>
            </a:r>
            <a:r>
              <a:rPr lang="en-US" dirty="0"/>
              <a:t> (US Dept of Energy, Office of Science)</a:t>
            </a:r>
          </a:p>
          <a:p>
            <a:pPr algn="ctr">
              <a:buClr>
                <a:schemeClr val="dk1"/>
              </a:buClr>
              <a:buSzPct val="25000"/>
            </a:pPr>
            <a:r>
              <a:rPr lang="en-US" b="1" dirty="0"/>
              <a:t>Many Thanks to </a:t>
            </a:r>
            <a:r>
              <a:rPr lang="en-US" dirty="0"/>
              <a:t>David </a:t>
            </a:r>
            <a:r>
              <a:rPr lang="en-US" dirty="0" err="1"/>
              <a:t>Manz</a:t>
            </a:r>
            <a:r>
              <a:rPr lang="en-US" dirty="0"/>
              <a:t> (PNNL), </a:t>
            </a:r>
            <a:r>
              <a:rPr lang="en-US" dirty="0" err="1"/>
              <a:t>Jozsef</a:t>
            </a:r>
            <a:r>
              <a:rPr lang="en-US" dirty="0"/>
              <a:t> </a:t>
            </a:r>
            <a:r>
              <a:rPr lang="en-US" dirty="0" err="1"/>
              <a:t>Gacsal</a:t>
            </a:r>
            <a:r>
              <a:rPr lang="en-US" dirty="0"/>
              <a:t> (</a:t>
            </a:r>
            <a:r>
              <a:rPr lang="en-US" dirty="0" err="1"/>
              <a:t>SecurityLit</a:t>
            </a:r>
            <a:r>
              <a:rPr lang="en-US" dirty="0"/>
              <a:t>), Jason Carter (ORNL), Ralph Lange (ITER)</a:t>
            </a:r>
            <a:br>
              <a:rPr lang="en-US" dirty="0"/>
            </a:br>
            <a:endParaRPr lang="en-US" dirty="0"/>
          </a:p>
          <a:p>
            <a:pPr algn="ctr">
              <a:buClr>
                <a:schemeClr val="dk1"/>
              </a:buClr>
              <a:buSzPct val="25000"/>
            </a:pPr>
            <a:endParaRPr lang="en-US" dirty="0"/>
          </a:p>
        </p:txBody>
      </p:sp>
      <p:sp>
        <p:nvSpPr>
          <p:cNvPr id="4" name="Title 1">
            <a:extLst>
              <a:ext uri="{FF2B5EF4-FFF2-40B4-BE49-F238E27FC236}">
                <a16:creationId xmlns:a16="http://schemas.microsoft.com/office/drawing/2014/main" id="{5E8DA23B-22FC-532E-3219-33491A926EAE}"/>
              </a:ext>
            </a:extLst>
          </p:cNvPr>
          <p:cNvSpPr txBox="1">
            <a:spLocks/>
          </p:cNvSpPr>
          <p:nvPr/>
        </p:nvSpPr>
        <p:spPr>
          <a:xfrm rot="10800000" flipV="1">
            <a:off x="497540" y="2184400"/>
            <a:ext cx="11292840" cy="652635"/>
          </a:xfrm>
          <a:prstGeom prst="rect">
            <a:avLst/>
          </a:prstGeom>
          <a:solidFill>
            <a:schemeClr val="bg1">
              <a:alpha val="86000"/>
            </a:schemeClr>
          </a:solidFill>
          <a:effectLst/>
        </p:spPr>
        <p:txBody>
          <a:bodyPr vert="horz" lIns="91440" tIns="45720" rIns="91440" bIns="45720" rtlCol="0" anchor="ctr" anchorCtr="0">
            <a:noAutofit/>
          </a:bodyPr>
          <a:lstStyle>
            <a:lvl1pPr algn="ctr" defTabSz="457200" rtl="0" eaLnBrk="1" latinLnBrk="0" hangingPunct="1">
              <a:spcBef>
                <a:spcPct val="0"/>
              </a:spcBef>
              <a:buNone/>
              <a:defRPr sz="4300" b="1" kern="1200">
                <a:solidFill>
                  <a:schemeClr val="tx1"/>
                </a:solidFill>
                <a:latin typeface="Arial" pitchFamily="34" charset="0"/>
                <a:ea typeface="+mj-ea"/>
                <a:cs typeface="Arial" pitchFamily="34" charset="0"/>
              </a:defRPr>
            </a:lvl1pPr>
          </a:lstStyle>
          <a:p>
            <a:r>
              <a:rPr lang="en-US" sz="1600" dirty="0"/>
              <a:t>Greg White, </a:t>
            </a:r>
          </a:p>
          <a:p>
            <a:r>
              <a:rPr lang="en-US" sz="1600" dirty="0"/>
              <a:t>Prepared for ICAEPICS 2023 Cyber Security Workshop</a:t>
            </a:r>
            <a:br>
              <a:rPr lang="en-US" sz="1600" dirty="0">
                <a:ea typeface="Times New Roman" panose="02020603050405020304" pitchFamily="18" charset="0"/>
              </a:rPr>
            </a:br>
            <a:r>
              <a:rPr lang="en-US" sz="1600" dirty="0">
                <a:ea typeface="Times New Roman" panose="02020603050405020304" pitchFamily="18" charset="0"/>
              </a:rPr>
              <a:t>October</a:t>
            </a:r>
            <a:r>
              <a:rPr lang="en-US" sz="1600" dirty="0"/>
              <a:t>, 2023</a:t>
            </a:r>
          </a:p>
        </p:txBody>
      </p:sp>
    </p:spTree>
    <p:extLst>
      <p:ext uri="{BB962C8B-B14F-4D97-AF65-F5344CB8AC3E}">
        <p14:creationId xmlns:p14="http://schemas.microsoft.com/office/powerpoint/2010/main" val="2946069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C738D2-7F42-A83F-829E-F024CFE96F4E}"/>
              </a:ext>
            </a:extLst>
          </p:cNvPr>
          <p:cNvSpPr>
            <a:spLocks noGrp="1"/>
          </p:cNvSpPr>
          <p:nvPr>
            <p:ph type="title"/>
          </p:nvPr>
        </p:nvSpPr>
        <p:spPr/>
        <p:txBody>
          <a:bodyPr>
            <a:normAutofit fontScale="90000"/>
          </a:bodyPr>
          <a:lstStyle/>
          <a:p>
            <a:r>
              <a:rPr lang="en-US" dirty="0"/>
              <a:t>EPICS Authorization. Access Control File (ACF)</a:t>
            </a:r>
          </a:p>
        </p:txBody>
      </p:sp>
      <p:sp>
        <p:nvSpPr>
          <p:cNvPr id="5" name="TextBox 4">
            <a:extLst>
              <a:ext uri="{FF2B5EF4-FFF2-40B4-BE49-F238E27FC236}">
                <a16:creationId xmlns:a16="http://schemas.microsoft.com/office/drawing/2014/main" id="{DE7247F3-E0E5-18FD-B27F-9EE528D60774}"/>
              </a:ext>
            </a:extLst>
          </p:cNvPr>
          <p:cNvSpPr txBox="1"/>
          <p:nvPr/>
        </p:nvSpPr>
        <p:spPr>
          <a:xfrm>
            <a:off x="609600" y="1423686"/>
            <a:ext cx="10849337" cy="4524315"/>
          </a:xfrm>
          <a:prstGeom prst="rect">
            <a:avLst/>
          </a:prstGeom>
          <a:noFill/>
        </p:spPr>
        <p:txBody>
          <a:bodyPr wrap="square" rtlCol="0">
            <a:spAutoFit/>
          </a:bodyPr>
          <a:lstStyle/>
          <a:p>
            <a:r>
              <a:rPr lang="en-US" sz="1200" dirty="0">
                <a:latin typeface="Courier New" panose="02070309020205020404" pitchFamily="49" charset="0"/>
                <a:cs typeface="Courier New" panose="02070309020205020404" pitchFamily="49" charset="0"/>
              </a:rPr>
              <a:t>[physics@lcls-srv01 .../epics/</a:t>
            </a:r>
            <a:r>
              <a:rPr lang="en-US" sz="1200" dirty="0" err="1">
                <a:latin typeface="Courier New" panose="02070309020205020404" pitchFamily="49" charset="0"/>
                <a:cs typeface="Courier New" panose="02070309020205020404" pitchFamily="49" charset="0"/>
              </a:rPr>
              <a:t>iocCommon</a:t>
            </a:r>
            <a:r>
              <a:rPr lang="en-US" sz="1200" dirty="0">
                <a:latin typeface="Courier New" panose="02070309020205020404" pitchFamily="49" charset="0"/>
                <a:cs typeface="Courier New" panose="02070309020205020404" pitchFamily="49" charset="0"/>
              </a:rPr>
              <a:t>/facility]$ </a:t>
            </a:r>
            <a:r>
              <a:rPr lang="en-US" sz="1200" b="1" dirty="0">
                <a:latin typeface="Courier New" panose="02070309020205020404" pitchFamily="49" charset="0"/>
                <a:cs typeface="Courier New" panose="02070309020205020404" pitchFamily="49" charset="0"/>
              </a:rPr>
              <a:t>more </a:t>
            </a:r>
            <a:r>
              <a:rPr lang="en-US" sz="1200" b="1" dirty="0" err="1">
                <a:latin typeface="Courier New" panose="02070309020205020404" pitchFamily="49" charset="0"/>
                <a:cs typeface="Courier New" panose="02070309020205020404" pitchFamily="49" charset="0"/>
              </a:rPr>
              <a:t>access_security_cryo.acf</a:t>
            </a:r>
            <a:r>
              <a:rPr lang="en-US" sz="1200" b="1" dirty="0">
                <a:latin typeface="Courier New" panose="02070309020205020404" pitchFamily="49" charset="0"/>
                <a:cs typeface="Courier New" panose="02070309020205020404" pitchFamily="49" charset="0"/>
              </a:rPr>
              <a:t> </a:t>
            </a:r>
          </a:p>
          <a:p>
            <a:r>
              <a:rPr lang="en-US" sz="1200" dirty="0">
                <a:latin typeface="Courier New" panose="02070309020205020404" pitchFamily="49" charset="0"/>
                <a:cs typeface="Courier New" panose="02070309020205020404" pitchFamily="49" charset="0"/>
              </a:rPr>
              <a:t>UAG(CRYO) { </a:t>
            </a:r>
            <a:r>
              <a:rPr lang="en-US" sz="1200" dirty="0" err="1">
                <a:latin typeface="Courier New" panose="02070309020205020404" pitchFamily="49" charset="0"/>
                <a:cs typeface="Courier New" panose="02070309020205020404" pitchFamily="49" charset="0"/>
              </a:rPr>
              <a:t>dianek</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smcqueen</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rredford</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vivienl</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eidle</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kdouglas</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gclooney</a:t>
            </a:r>
            <a:r>
              <a:rPr lang="en-US" sz="1200" dirty="0">
                <a:latin typeface="Courier New" panose="02070309020205020404" pitchFamily="49" charset="0"/>
                <a:cs typeface="Courier New" panose="02070309020205020404" pitchFamily="49" charset="0"/>
              </a:rPr>
              <a:t>, cryoegr }</a:t>
            </a:r>
          </a:p>
          <a:p>
            <a:r>
              <a:rPr lang="en-US" sz="1200" dirty="0">
                <a:latin typeface="Courier New" panose="02070309020205020404" pitchFamily="49" charset="0"/>
                <a:cs typeface="Courier New" panose="02070309020205020404" pitchFamily="49" charset="0"/>
              </a:rPr>
              <a:t>UAG(SYSMAN) { </a:t>
            </a:r>
            <a:r>
              <a:rPr lang="en-US" sz="1200" dirty="0" err="1">
                <a:latin typeface="Courier New" panose="02070309020205020404" pitchFamily="49" charset="0"/>
                <a:cs typeface="Courier New" panose="02070309020205020404" pitchFamily="49" charset="0"/>
              </a:rPr>
              <a:t>sysman</a:t>
            </a:r>
            <a:r>
              <a:rPr lang="en-US" sz="1200" dirty="0">
                <a:latin typeface="Courier New" panose="02070309020205020404" pitchFamily="49" charset="0"/>
                <a:cs typeface="Courier New" panose="02070309020205020404" pitchFamily="49" charset="0"/>
              </a:rPr>
              <a:t> }</a:t>
            </a:r>
          </a:p>
          <a:p>
            <a:endParaRPr lang="en-US" sz="1200" dirty="0">
              <a:latin typeface="Courier New" panose="02070309020205020404" pitchFamily="49" charset="0"/>
              <a:cs typeface="Courier New" panose="02070309020205020404" pitchFamily="49" charset="0"/>
            </a:endParaRPr>
          </a:p>
          <a:p>
            <a:r>
              <a:rPr lang="en-US" sz="1200" dirty="0">
                <a:latin typeface="Courier New" panose="02070309020205020404" pitchFamily="49" charset="0"/>
                <a:cs typeface="Courier New" panose="02070309020205020404" pitchFamily="49" charset="0"/>
              </a:rPr>
              <a:t>HAG(CRYOMCR) { cryo-opi01, cryo-opi02, cryo-opi03, cryo-opi04, cryo-opi05 }</a:t>
            </a:r>
          </a:p>
          <a:p>
            <a:r>
              <a:rPr lang="en-US" sz="1200" dirty="0">
                <a:latin typeface="Courier New" panose="02070309020205020404" pitchFamily="49" charset="0"/>
                <a:cs typeface="Courier New" panose="02070309020205020404" pitchFamily="49" charset="0"/>
              </a:rPr>
              <a:t>HAG(ACR) { opi10, opi11, opi12, opi13, opi14, opi15, opi16, opi17, opi20, opi21, opi22, opi23, opi24, opi25, opi26, opi30, opi31, op</a:t>
            </a:r>
          </a:p>
          <a:p>
            <a:r>
              <a:rPr lang="en-US" sz="1200" dirty="0">
                <a:latin typeface="Courier New" panose="02070309020205020404" pitchFamily="49" charset="0"/>
                <a:cs typeface="Courier New" panose="02070309020205020404" pitchFamily="49" charset="0"/>
              </a:rPr>
              <a:t>i32, opi33, opi34, opi35, opi40, opi41, opi42, opi43, opi44, opi45, opi46, opi47 }</a:t>
            </a:r>
          </a:p>
          <a:p>
            <a:endParaRPr lang="en-US" sz="1200" dirty="0">
              <a:latin typeface="Courier New" panose="02070309020205020404" pitchFamily="49" charset="0"/>
              <a:cs typeface="Courier New" panose="02070309020205020404" pitchFamily="49" charset="0"/>
            </a:endParaRPr>
          </a:p>
          <a:p>
            <a:r>
              <a:rPr lang="en-US" sz="1200" dirty="0">
                <a:latin typeface="Courier New" panose="02070309020205020404" pitchFamily="49" charset="0"/>
                <a:cs typeface="Courier New" panose="02070309020205020404" pitchFamily="49" charset="0"/>
              </a:rPr>
              <a:t>ASG(CRYO) {</a:t>
            </a:r>
          </a:p>
          <a:p>
            <a:r>
              <a:rPr lang="en-US" sz="1200" dirty="0">
                <a:latin typeface="Courier New" panose="02070309020205020404" pitchFamily="49" charset="0"/>
                <a:cs typeface="Courier New" panose="02070309020205020404" pitchFamily="49" charset="0"/>
              </a:rPr>
              <a:t>    INPA(ZIOC:CP00:CR01:CRYO_ACCESS) # Subsystem-specific permissions bit</a:t>
            </a:r>
          </a:p>
          <a:p>
            <a:r>
              <a:rPr lang="en-US" sz="1200" dirty="0">
                <a:latin typeface="Courier New" panose="02070309020205020404" pitchFamily="49" charset="0"/>
                <a:cs typeface="Courier New" panose="02070309020205020404" pitchFamily="49" charset="0"/>
              </a:rPr>
              <a:t>    RULE(1, READ)</a:t>
            </a:r>
          </a:p>
          <a:p>
            <a:r>
              <a:rPr lang="en-US" sz="1200" dirty="0">
                <a:latin typeface="Courier New" panose="02070309020205020404" pitchFamily="49" charset="0"/>
                <a:cs typeface="Courier New" panose="02070309020205020404" pitchFamily="49" charset="0"/>
              </a:rPr>
              <a:t>    RULE(1, WRITE) { UAG(SYSMAN) }</a:t>
            </a:r>
          </a:p>
          <a:p>
            <a:r>
              <a:rPr lang="en-US" sz="1200" dirty="0">
                <a:latin typeface="Courier New" panose="02070309020205020404" pitchFamily="49" charset="0"/>
                <a:cs typeface="Courier New" panose="02070309020205020404" pitchFamily="49" charset="0"/>
              </a:rPr>
              <a:t>    # Global permissions ("CRYO only")</a:t>
            </a:r>
          </a:p>
          <a:p>
            <a:r>
              <a:rPr lang="en-US" sz="1200" dirty="0">
                <a:latin typeface="Courier New" panose="02070309020205020404" pitchFamily="49" charset="0"/>
                <a:cs typeface="Courier New" panose="02070309020205020404" pitchFamily="49" charset="0"/>
              </a:rPr>
              <a:t>    RULE(1, WRITE, TRAPWRITE) {</a:t>
            </a:r>
          </a:p>
          <a:p>
            <a:r>
              <a:rPr lang="en-US" sz="1200" dirty="0">
                <a:latin typeface="Courier New" panose="02070309020205020404" pitchFamily="49" charset="0"/>
                <a:cs typeface="Courier New" panose="02070309020205020404" pitchFamily="49" charset="0"/>
              </a:rPr>
              <a:t>        HAG(CRYOMCR)</a:t>
            </a:r>
          </a:p>
          <a:p>
            <a:r>
              <a:rPr lang="en-US" sz="1200" dirty="0">
                <a:latin typeface="Courier New" panose="02070309020205020404" pitchFamily="49" charset="0"/>
                <a:cs typeface="Courier New" panose="02070309020205020404" pitchFamily="49" charset="0"/>
              </a:rPr>
              <a:t>    }</a:t>
            </a:r>
          </a:p>
          <a:p>
            <a:r>
              <a:rPr lang="en-US" sz="1200" dirty="0">
                <a:latin typeface="Courier New" panose="02070309020205020404" pitchFamily="49" charset="0"/>
                <a:cs typeface="Courier New" panose="02070309020205020404" pitchFamily="49" charset="0"/>
              </a:rPr>
              <a:t>    # Subsystem Specialist access</a:t>
            </a:r>
          </a:p>
          <a:p>
            <a:r>
              <a:rPr lang="en-US" sz="1200" dirty="0">
                <a:latin typeface="Courier New" panose="02070309020205020404" pitchFamily="49" charset="0"/>
                <a:cs typeface="Courier New" panose="02070309020205020404" pitchFamily="49" charset="0"/>
              </a:rPr>
              <a:t>    RULE(1, WRITE, TRAPWRITE) {</a:t>
            </a:r>
          </a:p>
          <a:p>
            <a:r>
              <a:rPr lang="en-US" sz="1200" dirty="0">
                <a:latin typeface="Courier New" panose="02070309020205020404" pitchFamily="49" charset="0"/>
                <a:cs typeface="Courier New" panose="02070309020205020404" pitchFamily="49" charset="0"/>
              </a:rPr>
              <a:t>        CALC("A=1")</a:t>
            </a:r>
          </a:p>
          <a:p>
            <a:r>
              <a:rPr lang="en-US" sz="1200" dirty="0">
                <a:latin typeface="Courier New" panose="02070309020205020404" pitchFamily="49" charset="0"/>
                <a:cs typeface="Courier New" panose="02070309020205020404" pitchFamily="49" charset="0"/>
              </a:rPr>
              <a:t>        UAG(CRYO)</a:t>
            </a:r>
          </a:p>
          <a:p>
            <a:r>
              <a:rPr lang="en-US" sz="1200" dirty="0">
                <a:latin typeface="Courier New" panose="02070309020205020404" pitchFamily="49" charset="0"/>
                <a:cs typeface="Courier New" panose="02070309020205020404" pitchFamily="49" charset="0"/>
              </a:rPr>
              <a:t>        HAG(SRV)</a:t>
            </a:r>
          </a:p>
          <a:p>
            <a:r>
              <a:rPr lang="en-US" sz="1200" dirty="0">
                <a:latin typeface="Courier New" panose="02070309020205020404" pitchFamily="49" charset="0"/>
                <a:cs typeface="Courier New" panose="02070309020205020404" pitchFamily="49" charset="0"/>
              </a:rPr>
              <a:t>    }</a:t>
            </a:r>
          </a:p>
          <a:p>
            <a:r>
              <a:rPr lang="en-US" sz="1200" dirty="0">
                <a:latin typeface="Courier New" panose="02070309020205020404" pitchFamily="49" charset="0"/>
                <a:cs typeface="Courier New" panose="02070309020205020404" pitchFamily="49" charset="0"/>
              </a:rPr>
              <a:t>}</a:t>
            </a:r>
          </a:p>
        </p:txBody>
      </p:sp>
      <p:sp>
        <p:nvSpPr>
          <p:cNvPr id="6" name="TextBox 5">
            <a:extLst>
              <a:ext uri="{FF2B5EF4-FFF2-40B4-BE49-F238E27FC236}">
                <a16:creationId xmlns:a16="http://schemas.microsoft.com/office/drawing/2014/main" id="{CF2D64C4-6608-45E5-1962-77B8D0BD23E4}"/>
              </a:ext>
            </a:extLst>
          </p:cNvPr>
          <p:cNvSpPr txBox="1"/>
          <p:nvPr/>
        </p:nvSpPr>
        <p:spPr>
          <a:xfrm>
            <a:off x="4849659" y="4695650"/>
            <a:ext cx="6971204" cy="1200329"/>
          </a:xfrm>
          <a:prstGeom prst="rect">
            <a:avLst/>
          </a:prstGeom>
          <a:noFill/>
          <a:ln>
            <a:solidFill>
              <a:schemeClr val="tx1"/>
            </a:solidFill>
          </a:ln>
        </p:spPr>
        <p:txBody>
          <a:bodyPr wrap="none" rtlCol="0">
            <a:spAutoFit/>
          </a:bodyPr>
          <a:lstStyle/>
          <a:p>
            <a:r>
              <a:rPr lang="en-US" i="1" dirty="0"/>
              <a:t>Example: Access Control File for LCLS Cryogenic Systems, </a:t>
            </a:r>
            <a:br>
              <a:rPr lang="en-US" i="1" dirty="0"/>
            </a:br>
            <a:r>
              <a:rPr lang="en-US" i="1" dirty="0"/>
              <a:t>showing individual </a:t>
            </a:r>
            <a:r>
              <a:rPr lang="en-US" b="1" i="1" dirty="0"/>
              <a:t>user names</a:t>
            </a:r>
            <a:r>
              <a:rPr lang="en-US" i="1" dirty="0"/>
              <a:t>,</a:t>
            </a:r>
            <a:r>
              <a:rPr lang="en-US" b="1" i="1" dirty="0"/>
              <a:t> computer names</a:t>
            </a:r>
            <a:r>
              <a:rPr lang="en-US" i="1" dirty="0"/>
              <a:t>, that the cryo control </a:t>
            </a:r>
            <a:br>
              <a:rPr lang="en-US" i="1" dirty="0"/>
            </a:br>
            <a:r>
              <a:rPr lang="en-US" i="1" dirty="0"/>
              <a:t>room can write a cryo PV at any time, and that cryo specialists can write </a:t>
            </a:r>
            <a:br>
              <a:rPr lang="en-US" i="1" dirty="0"/>
            </a:br>
            <a:r>
              <a:rPr lang="en-US" i="1" dirty="0"/>
              <a:t>to a cryo PV only if they have been enabled to do so by operations.     </a:t>
            </a:r>
          </a:p>
        </p:txBody>
      </p:sp>
    </p:spTree>
    <p:extLst>
      <p:ext uri="{BB962C8B-B14F-4D97-AF65-F5344CB8AC3E}">
        <p14:creationId xmlns:p14="http://schemas.microsoft.com/office/powerpoint/2010/main" val="2736641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A094-5910-975D-C952-06ADCA3F31C5}"/>
              </a:ext>
            </a:extLst>
          </p:cNvPr>
          <p:cNvSpPr>
            <a:spLocks noGrp="1"/>
          </p:cNvSpPr>
          <p:nvPr>
            <p:ph type="title"/>
          </p:nvPr>
        </p:nvSpPr>
        <p:spPr>
          <a:xfrm>
            <a:off x="609600" y="196766"/>
            <a:ext cx="10972800" cy="543036"/>
          </a:xfrm>
        </p:spPr>
        <p:txBody>
          <a:bodyPr>
            <a:noAutofit/>
          </a:bodyPr>
          <a:lstStyle/>
          <a:p>
            <a:r>
              <a:rPr lang="en-US" sz="3200" dirty="0"/>
              <a:t>SLAC Accelerator Cyber Assessment Experience (2021)</a:t>
            </a:r>
          </a:p>
        </p:txBody>
      </p:sp>
      <p:sp>
        <p:nvSpPr>
          <p:cNvPr id="8" name="Content Placeholder 7">
            <a:extLst>
              <a:ext uri="{FF2B5EF4-FFF2-40B4-BE49-F238E27FC236}">
                <a16:creationId xmlns:a16="http://schemas.microsoft.com/office/drawing/2014/main" id="{D306A612-03A6-F7AD-75B7-DA1EF8371D37}"/>
              </a:ext>
            </a:extLst>
          </p:cNvPr>
          <p:cNvSpPr>
            <a:spLocks noGrp="1"/>
          </p:cNvSpPr>
          <p:nvPr>
            <p:ph sz="quarter" idx="14"/>
          </p:nvPr>
        </p:nvSpPr>
        <p:spPr>
          <a:xfrm>
            <a:off x="490175" y="1913330"/>
            <a:ext cx="11496778" cy="2921434"/>
          </a:xfrm>
        </p:spPr>
        <p:txBody>
          <a:bodyPr>
            <a:normAutofit/>
          </a:bodyPr>
          <a:lstStyle/>
          <a:p>
            <a:pPr marL="514350" lvl="0" indent="-514350">
              <a:buFont typeface="+mj-lt"/>
              <a:buAutoNum type="arabicPeriod"/>
            </a:pPr>
            <a:r>
              <a:rPr lang="en-US" sz="2800" dirty="0"/>
              <a:t>Operations (for instance deletion of required software) </a:t>
            </a:r>
          </a:p>
          <a:p>
            <a:pPr marL="514350" lvl="0" indent="-514350">
              <a:buFont typeface="+mj-lt"/>
              <a:buAutoNum type="arabicPeriod"/>
            </a:pPr>
            <a:r>
              <a:rPr lang="en-US" sz="2800" dirty="0"/>
              <a:t>Physical accelerator controls (e.g. malicious write to PVs of cryo facility)</a:t>
            </a:r>
          </a:p>
          <a:p>
            <a:pPr marL="514350" lvl="0" indent="-514350">
              <a:buFont typeface="+mj-lt"/>
              <a:buAutoNum type="arabicPeriod"/>
            </a:pPr>
            <a:r>
              <a:rPr lang="en-US" sz="2800" dirty="0"/>
              <a:t>Accelerator configuration basis (e.g. magnet polynomials in Oracle)</a:t>
            </a:r>
          </a:p>
          <a:p>
            <a:pPr marL="514350" lvl="0" indent="-514350">
              <a:buFont typeface="+mj-lt"/>
              <a:buAutoNum type="arabicPeriod"/>
            </a:pPr>
            <a:r>
              <a:rPr lang="en-US" sz="2800" dirty="0"/>
              <a:t>Data, analysis or diagnostics (e.g. deletion or change of archived values).</a:t>
            </a:r>
          </a:p>
        </p:txBody>
      </p:sp>
      <p:sp>
        <p:nvSpPr>
          <p:cNvPr id="3" name="TextBox 2">
            <a:extLst>
              <a:ext uri="{FF2B5EF4-FFF2-40B4-BE49-F238E27FC236}">
                <a16:creationId xmlns:a16="http://schemas.microsoft.com/office/drawing/2014/main" id="{1BF7D009-FEF2-91F4-C98C-8824B48B6B55}"/>
              </a:ext>
            </a:extLst>
          </p:cNvPr>
          <p:cNvSpPr txBox="1"/>
          <p:nvPr/>
        </p:nvSpPr>
        <p:spPr>
          <a:xfrm>
            <a:off x="351182" y="1280365"/>
            <a:ext cx="11635771" cy="523220"/>
          </a:xfrm>
          <a:prstGeom prst="rect">
            <a:avLst/>
          </a:prstGeom>
          <a:noFill/>
        </p:spPr>
        <p:txBody>
          <a:bodyPr wrap="square" rtlCol="0">
            <a:spAutoFit/>
          </a:bodyPr>
          <a:lstStyle/>
          <a:p>
            <a:r>
              <a:rPr lang="en-US" sz="2800" dirty="0"/>
              <a:t>System Experts charged with assessment of </a:t>
            </a:r>
            <a:r>
              <a:rPr lang="en-US" sz="2800" dirty="0">
                <a:solidFill>
                  <a:srgbClr val="FF0000"/>
                </a:solidFill>
              </a:rPr>
              <a:t>resilience to cyber attack on:</a:t>
            </a:r>
            <a:endParaRPr lang="en-US" sz="2800" dirty="0"/>
          </a:p>
        </p:txBody>
      </p:sp>
      <p:sp>
        <p:nvSpPr>
          <p:cNvPr id="4" name="TextBox 3">
            <a:extLst>
              <a:ext uri="{FF2B5EF4-FFF2-40B4-BE49-F238E27FC236}">
                <a16:creationId xmlns:a16="http://schemas.microsoft.com/office/drawing/2014/main" id="{070D6807-ACDD-6E1B-3CC8-07F15B214CE6}"/>
              </a:ext>
            </a:extLst>
          </p:cNvPr>
          <p:cNvSpPr txBox="1"/>
          <p:nvPr/>
        </p:nvSpPr>
        <p:spPr>
          <a:xfrm>
            <a:off x="490175" y="4078689"/>
            <a:ext cx="10549621" cy="646331"/>
          </a:xfrm>
          <a:prstGeom prst="rect">
            <a:avLst/>
          </a:prstGeom>
          <a:noFill/>
        </p:spPr>
        <p:txBody>
          <a:bodyPr wrap="square" rtlCol="0">
            <a:spAutoFit/>
          </a:bodyPr>
          <a:lstStyle/>
          <a:p>
            <a:r>
              <a:rPr lang="en-US" dirty="0"/>
              <a:t>PPS cyber security was not investigated. We did NOT consider physical security such as vacuum of cryomodule, cavity tune, etc. </a:t>
            </a:r>
          </a:p>
        </p:txBody>
      </p:sp>
      <p:sp>
        <p:nvSpPr>
          <p:cNvPr id="9" name="TextBox 8">
            <a:extLst>
              <a:ext uri="{FF2B5EF4-FFF2-40B4-BE49-F238E27FC236}">
                <a16:creationId xmlns:a16="http://schemas.microsoft.com/office/drawing/2014/main" id="{16F4B398-9FD2-EC5C-617F-AFC2BC0F91DF}"/>
              </a:ext>
            </a:extLst>
          </p:cNvPr>
          <p:cNvSpPr txBox="1"/>
          <p:nvPr/>
        </p:nvSpPr>
        <p:spPr>
          <a:xfrm>
            <a:off x="172276" y="5054416"/>
            <a:ext cx="11185417" cy="1384995"/>
          </a:xfrm>
          <a:prstGeom prst="rect">
            <a:avLst/>
          </a:prstGeom>
          <a:noFill/>
          <a:ln>
            <a:solidFill>
              <a:srgbClr val="C00000"/>
            </a:solidFill>
          </a:ln>
        </p:spPr>
        <p:txBody>
          <a:bodyPr wrap="square">
            <a:spAutoFit/>
          </a:bodyPr>
          <a:lstStyle/>
          <a:p>
            <a:r>
              <a:rPr lang="en-US" sz="2800" dirty="0"/>
              <a:t>Results used to plan immediate improvements and further analysis. Experts directed to highlight items that worried them. And to use the systems analysis to investigate and propose fixes. </a:t>
            </a:r>
          </a:p>
        </p:txBody>
      </p:sp>
      <p:sp>
        <p:nvSpPr>
          <p:cNvPr id="10" name="TextBox 9">
            <a:extLst>
              <a:ext uri="{FF2B5EF4-FFF2-40B4-BE49-F238E27FC236}">
                <a16:creationId xmlns:a16="http://schemas.microsoft.com/office/drawing/2014/main" id="{84CAA1FB-A767-19CD-EE1B-E0E5E4E4F70B}"/>
              </a:ext>
            </a:extLst>
          </p:cNvPr>
          <p:cNvSpPr txBox="1"/>
          <p:nvPr/>
        </p:nvSpPr>
        <p:spPr>
          <a:xfrm>
            <a:off x="4095146" y="550194"/>
            <a:ext cx="4080021" cy="584775"/>
          </a:xfrm>
          <a:prstGeom prst="rect">
            <a:avLst/>
          </a:prstGeom>
          <a:noFill/>
        </p:spPr>
        <p:txBody>
          <a:bodyPr wrap="square">
            <a:spAutoFit/>
          </a:bodyPr>
          <a:lstStyle/>
          <a:p>
            <a:r>
              <a:rPr lang="en-US" sz="3200" dirty="0"/>
              <a:t>1. Scope and Objective</a:t>
            </a:r>
          </a:p>
        </p:txBody>
      </p:sp>
    </p:spTree>
    <p:extLst>
      <p:ext uri="{BB962C8B-B14F-4D97-AF65-F5344CB8AC3E}">
        <p14:creationId xmlns:p14="http://schemas.microsoft.com/office/powerpoint/2010/main" val="5037255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A094-5910-975D-C952-06ADCA3F31C5}"/>
              </a:ext>
            </a:extLst>
          </p:cNvPr>
          <p:cNvSpPr>
            <a:spLocks noGrp="1"/>
          </p:cNvSpPr>
          <p:nvPr>
            <p:ph type="title"/>
          </p:nvPr>
        </p:nvSpPr>
        <p:spPr>
          <a:xfrm>
            <a:off x="609600" y="196766"/>
            <a:ext cx="10972800" cy="543036"/>
          </a:xfrm>
        </p:spPr>
        <p:txBody>
          <a:bodyPr>
            <a:noAutofit/>
          </a:bodyPr>
          <a:lstStyle/>
          <a:p>
            <a:r>
              <a:rPr lang="en-US" sz="2400" dirty="0"/>
              <a:t>Experience of SLAC Accelerator Cyber Assessment cont’d</a:t>
            </a:r>
          </a:p>
        </p:txBody>
      </p:sp>
      <p:sp>
        <p:nvSpPr>
          <p:cNvPr id="6" name="Text Placeholder 5">
            <a:extLst>
              <a:ext uri="{FF2B5EF4-FFF2-40B4-BE49-F238E27FC236}">
                <a16:creationId xmlns:a16="http://schemas.microsoft.com/office/drawing/2014/main" id="{9B2BEA27-0224-F7E4-8C7B-001BE7A80DBC}"/>
              </a:ext>
            </a:extLst>
          </p:cNvPr>
          <p:cNvSpPr>
            <a:spLocks noGrp="1"/>
          </p:cNvSpPr>
          <p:nvPr>
            <p:ph type="body" sz="quarter" idx="13"/>
          </p:nvPr>
        </p:nvSpPr>
        <p:spPr/>
        <p:txBody>
          <a:bodyPr>
            <a:normAutofit fontScale="25000" lnSpcReduction="20000"/>
          </a:bodyPr>
          <a:lstStyle/>
          <a:p>
            <a:endParaRPr lang="en-US"/>
          </a:p>
        </p:txBody>
      </p:sp>
      <p:sp>
        <p:nvSpPr>
          <p:cNvPr id="10" name="TextBox 9">
            <a:extLst>
              <a:ext uri="{FF2B5EF4-FFF2-40B4-BE49-F238E27FC236}">
                <a16:creationId xmlns:a16="http://schemas.microsoft.com/office/drawing/2014/main" id="{84CAA1FB-A767-19CD-EE1B-E0E5E4E4F70B}"/>
              </a:ext>
            </a:extLst>
          </p:cNvPr>
          <p:cNvSpPr txBox="1"/>
          <p:nvPr/>
        </p:nvSpPr>
        <p:spPr>
          <a:xfrm>
            <a:off x="4055988" y="530892"/>
            <a:ext cx="4080021" cy="584775"/>
          </a:xfrm>
          <a:prstGeom prst="rect">
            <a:avLst/>
          </a:prstGeom>
          <a:noFill/>
        </p:spPr>
        <p:txBody>
          <a:bodyPr wrap="square">
            <a:spAutoFit/>
          </a:bodyPr>
          <a:lstStyle/>
          <a:p>
            <a:r>
              <a:rPr lang="en-US" sz="3200" dirty="0"/>
              <a:t>2. Systems in Scope</a:t>
            </a:r>
          </a:p>
        </p:txBody>
      </p:sp>
      <p:sp>
        <p:nvSpPr>
          <p:cNvPr id="7" name="Content Placeholder 6">
            <a:extLst>
              <a:ext uri="{FF2B5EF4-FFF2-40B4-BE49-F238E27FC236}">
                <a16:creationId xmlns:a16="http://schemas.microsoft.com/office/drawing/2014/main" id="{AAD531C2-E6DB-3B67-8148-6152326F2F1F}"/>
              </a:ext>
            </a:extLst>
          </p:cNvPr>
          <p:cNvSpPr>
            <a:spLocks noGrp="1"/>
          </p:cNvSpPr>
          <p:nvPr>
            <p:ph sz="quarter" idx="14"/>
          </p:nvPr>
        </p:nvSpPr>
        <p:spPr/>
        <p:txBody>
          <a:bodyPr>
            <a:normAutofit fontScale="70000" lnSpcReduction="20000"/>
          </a:bodyPr>
          <a:lstStyle/>
          <a:p>
            <a:pPr marL="514350" indent="-514350">
              <a:buFont typeface="+mj-lt"/>
              <a:buAutoNum type="arabicPeriod"/>
            </a:pPr>
            <a:r>
              <a:rPr lang="en-US" dirty="0"/>
              <a:t>SLAC IT Network; routers, gateways, Domain Name Services. </a:t>
            </a:r>
          </a:p>
          <a:p>
            <a:pPr marL="514350" indent="-514350">
              <a:buFont typeface="+mj-lt"/>
              <a:buAutoNum type="arabicPeriod"/>
            </a:pPr>
            <a:r>
              <a:rPr lang="en-US" dirty="0"/>
              <a:t>Control System Access mechanism: </a:t>
            </a:r>
            <a:br>
              <a:rPr lang="en-US" dirty="0"/>
            </a:br>
            <a:r>
              <a:rPr lang="en-US" dirty="0"/>
              <a:t>	Enterprise (SLAC) Identity Access Management -&gt; DMZ bastion -&gt; </a:t>
            </a:r>
            <a:r>
              <a:rPr lang="en-US" dirty="0" err="1"/>
              <a:t>ssh</a:t>
            </a:r>
            <a:r>
              <a:rPr lang="en-US" dirty="0"/>
              <a:t> public key</a:t>
            </a:r>
          </a:p>
          <a:p>
            <a:pPr marL="514350" indent="-514350">
              <a:buFont typeface="+mj-lt"/>
              <a:buAutoNum type="arabicPeriod"/>
            </a:pPr>
            <a:r>
              <a:rPr lang="en-US" dirty="0"/>
              <a:t>Accelerator Control System Hosts </a:t>
            </a:r>
          </a:p>
          <a:p>
            <a:pPr marL="514350" indent="-514350">
              <a:buFont typeface="+mj-lt"/>
              <a:buAutoNum type="arabicPeriod"/>
            </a:pPr>
            <a:r>
              <a:rPr lang="en-US" dirty="0"/>
              <a:t>Control System Software security</a:t>
            </a:r>
          </a:p>
          <a:p>
            <a:pPr marL="914400" lvl="1" indent="-514350">
              <a:buFont typeface="+mj-lt"/>
              <a:buAutoNum type="alphaLcPeriod"/>
            </a:pPr>
            <a:r>
              <a:rPr lang="en-US" dirty="0"/>
              <a:t>PV write authorization security (EPICS Channel Access - “ACLs” for PVs)</a:t>
            </a:r>
          </a:p>
          <a:p>
            <a:pPr marL="914400" lvl="1" indent="-514350">
              <a:buFont typeface="+mj-lt"/>
              <a:buAutoNum type="alphaLcPeriod"/>
            </a:pPr>
            <a:r>
              <a:rPr lang="en-US" dirty="0"/>
              <a:t>Control Protocol security (EPICS Channel Access, PvAccess)</a:t>
            </a:r>
          </a:p>
          <a:p>
            <a:pPr marL="914400" lvl="1" indent="-514350">
              <a:buFont typeface="+mj-lt"/>
              <a:buAutoNum type="alphaLcPeriod"/>
            </a:pPr>
            <a:r>
              <a:rPr lang="en-US" dirty="0"/>
              <a:t>Front end computer security (EPICS IOC software, FPGA, field busses </a:t>
            </a:r>
            <a:r>
              <a:rPr lang="en-US" dirty="0" err="1"/>
              <a:t>etc</a:t>
            </a:r>
            <a:r>
              <a:rPr lang="en-US" dirty="0"/>
              <a:t>)</a:t>
            </a:r>
          </a:p>
          <a:p>
            <a:pPr marL="914400" lvl="1" indent="-514350">
              <a:buFont typeface="+mj-lt"/>
              <a:buAutoNum type="alphaLcPeriod"/>
            </a:pPr>
            <a:r>
              <a:rPr lang="en-US" dirty="0"/>
              <a:t>Beam diagnostics, tuning and optimization security (Matlab, Python)</a:t>
            </a:r>
          </a:p>
          <a:p>
            <a:pPr marL="514350" indent="-514350">
              <a:buFont typeface="+mj-lt"/>
              <a:buAutoNum type="arabicPeriod"/>
            </a:pPr>
            <a:r>
              <a:rPr lang="en-US" dirty="0"/>
              <a:t>Data Stores: EPICS Archiver, High Performance timeseries data stores</a:t>
            </a:r>
          </a:p>
          <a:p>
            <a:pPr marL="514350" indent="-514350">
              <a:buFont typeface="+mj-lt"/>
              <a:buAutoNum type="arabicPeriod"/>
            </a:pPr>
            <a:r>
              <a:rPr lang="en-US" dirty="0"/>
              <a:t>Intellectual Property Stores: Physics Log, Operations Log</a:t>
            </a:r>
          </a:p>
          <a:p>
            <a:pPr marL="514350" indent="-514350">
              <a:buFont typeface="+mj-lt"/>
              <a:buAutoNum type="arabicPeriod"/>
            </a:pPr>
            <a:r>
              <a:rPr lang="en-US" dirty="0"/>
              <a:t>Databases: Oracle (Device Infrastructure, Magnet, Cabling, Issue management, </a:t>
            </a:r>
            <a:r>
              <a:rPr lang="en-US" dirty="0" err="1"/>
              <a:t>etc</a:t>
            </a:r>
            <a:r>
              <a:rPr lang="en-US" dirty="0"/>
              <a:t>)</a:t>
            </a:r>
          </a:p>
          <a:p>
            <a:pPr marL="514350" indent="-514350">
              <a:buFont typeface="+mj-lt"/>
              <a:buAutoNum type="arabicPeriod"/>
            </a:pPr>
            <a:r>
              <a:rPr lang="en-US" dirty="0"/>
              <a:t>High Performance Computing Systems</a:t>
            </a:r>
          </a:p>
          <a:p>
            <a:pPr marL="514350" indent="-514350">
              <a:buFont typeface="+mj-lt"/>
              <a:buAutoNum type="arabicPeriod"/>
            </a:pPr>
            <a:r>
              <a:rPr lang="en-US" dirty="0"/>
              <a:t>Controlled Document store (</a:t>
            </a:r>
            <a:r>
              <a:rPr lang="en-US" dirty="0" err="1"/>
              <a:t>Sharepoint</a:t>
            </a:r>
            <a:r>
              <a:rPr lang="en-US" dirty="0"/>
              <a:t>)</a:t>
            </a:r>
          </a:p>
          <a:p>
            <a:pPr marL="514350" indent="-514350">
              <a:buFont typeface="+mj-lt"/>
              <a:buAutoNum type="arabicPeriod"/>
            </a:pPr>
            <a:r>
              <a:rPr lang="en-US" dirty="0"/>
              <a:t>Engineering Drawings (Windchill, Solid Edge, AutoCAD, SODA)</a:t>
            </a:r>
          </a:p>
          <a:p>
            <a:endParaRPr lang="en-US" dirty="0"/>
          </a:p>
        </p:txBody>
      </p:sp>
    </p:spTree>
    <p:extLst>
      <p:ext uri="{BB962C8B-B14F-4D97-AF65-F5344CB8AC3E}">
        <p14:creationId xmlns:p14="http://schemas.microsoft.com/office/powerpoint/2010/main" val="1386184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A094-5910-975D-C952-06ADCA3F31C5}"/>
              </a:ext>
            </a:extLst>
          </p:cNvPr>
          <p:cNvSpPr>
            <a:spLocks noGrp="1"/>
          </p:cNvSpPr>
          <p:nvPr>
            <p:ph type="title"/>
          </p:nvPr>
        </p:nvSpPr>
        <p:spPr>
          <a:xfrm>
            <a:off x="609600" y="196766"/>
            <a:ext cx="10972800" cy="543036"/>
          </a:xfrm>
        </p:spPr>
        <p:txBody>
          <a:bodyPr>
            <a:noAutofit/>
          </a:bodyPr>
          <a:lstStyle/>
          <a:p>
            <a:r>
              <a:rPr lang="en-US" sz="2400" dirty="0"/>
              <a:t>Experience of SLAC Accelerator Cyber Assessment cont’d</a:t>
            </a:r>
          </a:p>
        </p:txBody>
      </p:sp>
      <p:sp>
        <p:nvSpPr>
          <p:cNvPr id="6" name="Text Placeholder 5">
            <a:extLst>
              <a:ext uri="{FF2B5EF4-FFF2-40B4-BE49-F238E27FC236}">
                <a16:creationId xmlns:a16="http://schemas.microsoft.com/office/drawing/2014/main" id="{9B2BEA27-0224-F7E4-8C7B-001BE7A80DBC}"/>
              </a:ext>
            </a:extLst>
          </p:cNvPr>
          <p:cNvSpPr>
            <a:spLocks noGrp="1"/>
          </p:cNvSpPr>
          <p:nvPr>
            <p:ph type="body" sz="quarter" idx="13"/>
          </p:nvPr>
        </p:nvSpPr>
        <p:spPr/>
        <p:txBody>
          <a:bodyPr>
            <a:normAutofit fontScale="25000" lnSpcReduction="20000"/>
          </a:bodyPr>
          <a:lstStyle/>
          <a:p>
            <a:endParaRPr lang="en-US"/>
          </a:p>
        </p:txBody>
      </p:sp>
      <p:sp>
        <p:nvSpPr>
          <p:cNvPr id="10" name="TextBox 9">
            <a:extLst>
              <a:ext uri="{FF2B5EF4-FFF2-40B4-BE49-F238E27FC236}">
                <a16:creationId xmlns:a16="http://schemas.microsoft.com/office/drawing/2014/main" id="{84CAA1FB-A767-19CD-EE1B-E0E5E4E4F70B}"/>
              </a:ext>
            </a:extLst>
          </p:cNvPr>
          <p:cNvSpPr txBox="1"/>
          <p:nvPr/>
        </p:nvSpPr>
        <p:spPr>
          <a:xfrm>
            <a:off x="1704894" y="548894"/>
            <a:ext cx="8860528" cy="584775"/>
          </a:xfrm>
          <a:prstGeom prst="rect">
            <a:avLst/>
          </a:prstGeom>
          <a:noFill/>
        </p:spPr>
        <p:txBody>
          <a:bodyPr wrap="square">
            <a:spAutoFit/>
          </a:bodyPr>
          <a:lstStyle/>
          <a:p>
            <a:r>
              <a:rPr lang="en-US" sz="3200" dirty="0"/>
              <a:t>3. Systems Specialists Briefing &amp; Response Template </a:t>
            </a:r>
          </a:p>
        </p:txBody>
      </p:sp>
      <p:sp>
        <p:nvSpPr>
          <p:cNvPr id="5" name="Content Placeholder 7">
            <a:extLst>
              <a:ext uri="{FF2B5EF4-FFF2-40B4-BE49-F238E27FC236}">
                <a16:creationId xmlns:a16="http://schemas.microsoft.com/office/drawing/2014/main" id="{6EC28816-8194-6B68-ABEE-4C3BD7AF2404}"/>
              </a:ext>
            </a:extLst>
          </p:cNvPr>
          <p:cNvSpPr>
            <a:spLocks noGrp="1"/>
          </p:cNvSpPr>
          <p:nvPr>
            <p:ph sz="quarter" idx="14"/>
          </p:nvPr>
        </p:nvSpPr>
        <p:spPr>
          <a:xfrm>
            <a:off x="609600" y="1351220"/>
            <a:ext cx="10811933" cy="832088"/>
          </a:xfrm>
        </p:spPr>
        <p:txBody>
          <a:bodyPr>
            <a:normAutofit/>
          </a:bodyPr>
          <a:lstStyle/>
          <a:p>
            <a:r>
              <a:rPr lang="en-US" sz="1600" dirty="0"/>
              <a:t>Describe the use of the system in brief</a:t>
            </a:r>
          </a:p>
          <a:p>
            <a:r>
              <a:rPr lang="en-US" sz="1600" dirty="0"/>
              <a:t>Describe existing security measures, assess any weaknesses, and highlight missing coverage</a:t>
            </a:r>
          </a:p>
          <a:p>
            <a:endParaRPr lang="en-US" sz="1600" dirty="0"/>
          </a:p>
        </p:txBody>
      </p:sp>
      <p:sp>
        <p:nvSpPr>
          <p:cNvPr id="8" name="TextBox 7">
            <a:extLst>
              <a:ext uri="{FF2B5EF4-FFF2-40B4-BE49-F238E27FC236}">
                <a16:creationId xmlns:a16="http://schemas.microsoft.com/office/drawing/2014/main" id="{38D53404-790C-B88A-3474-08CFF387053A}"/>
              </a:ext>
            </a:extLst>
          </p:cNvPr>
          <p:cNvSpPr txBox="1"/>
          <p:nvPr/>
        </p:nvSpPr>
        <p:spPr>
          <a:xfrm>
            <a:off x="569843" y="1049909"/>
            <a:ext cx="2916952" cy="369332"/>
          </a:xfrm>
          <a:prstGeom prst="rect">
            <a:avLst/>
          </a:prstGeom>
          <a:noFill/>
        </p:spPr>
        <p:txBody>
          <a:bodyPr wrap="none" rtlCol="0">
            <a:spAutoFit/>
          </a:bodyPr>
          <a:lstStyle/>
          <a:p>
            <a:r>
              <a:rPr lang="en-US" b="1" dirty="0"/>
              <a:t>For each system assignment</a:t>
            </a:r>
            <a:r>
              <a:rPr lang="en-US" dirty="0"/>
              <a:t>:</a:t>
            </a:r>
          </a:p>
        </p:txBody>
      </p:sp>
      <p:graphicFrame>
        <p:nvGraphicFramePr>
          <p:cNvPr id="9" name="Table 4">
            <a:extLst>
              <a:ext uri="{FF2B5EF4-FFF2-40B4-BE49-F238E27FC236}">
                <a16:creationId xmlns:a16="http://schemas.microsoft.com/office/drawing/2014/main" id="{31257201-7BB6-3DD4-072C-2BBF9FE5A8E4}"/>
              </a:ext>
            </a:extLst>
          </p:cNvPr>
          <p:cNvGraphicFramePr>
            <a:graphicFrameLocks noGrp="1"/>
          </p:cNvGraphicFramePr>
          <p:nvPr>
            <p:extLst>
              <p:ext uri="{D42A27DB-BD31-4B8C-83A1-F6EECF244321}">
                <p14:modId xmlns:p14="http://schemas.microsoft.com/office/powerpoint/2010/main" val="4167680591"/>
              </p:ext>
            </p:extLst>
          </p:nvPr>
        </p:nvGraphicFramePr>
        <p:xfrm>
          <a:off x="465511" y="2086499"/>
          <a:ext cx="11166764" cy="4389120"/>
        </p:xfrm>
        <a:graphic>
          <a:graphicData uri="http://schemas.openxmlformats.org/drawingml/2006/table">
            <a:tbl>
              <a:tblPr firstRow="1" bandRow="1">
                <a:tableStyleId>{5C22544A-7EE6-4342-B048-85BDC9FD1C3A}</a:tableStyleId>
              </a:tblPr>
              <a:tblGrid>
                <a:gridCol w="5544444">
                  <a:extLst>
                    <a:ext uri="{9D8B030D-6E8A-4147-A177-3AD203B41FA5}">
                      <a16:colId xmlns:a16="http://schemas.microsoft.com/office/drawing/2014/main" val="2292544775"/>
                    </a:ext>
                  </a:extLst>
                </a:gridCol>
                <a:gridCol w="5622320">
                  <a:extLst>
                    <a:ext uri="{9D8B030D-6E8A-4147-A177-3AD203B41FA5}">
                      <a16:colId xmlns:a16="http://schemas.microsoft.com/office/drawing/2014/main" val="1612520531"/>
                    </a:ext>
                  </a:extLst>
                </a:gridCol>
              </a:tblGrid>
              <a:tr h="233715">
                <a:tc>
                  <a:txBody>
                    <a:bodyPr/>
                    <a:lstStyle/>
                    <a:p>
                      <a:r>
                        <a:rPr lang="en-US" sz="1600" dirty="0"/>
                        <a:t>Security or Cyber Defense Type</a:t>
                      </a:r>
                    </a:p>
                  </a:txBody>
                  <a:tcPr>
                    <a:solidFill>
                      <a:srgbClr val="C00000"/>
                    </a:solidFill>
                  </a:tcPr>
                </a:tc>
                <a:tc>
                  <a:txBody>
                    <a:bodyPr/>
                    <a:lstStyle/>
                    <a:p>
                      <a:r>
                        <a:rPr lang="en-US" sz="1600" dirty="0"/>
                        <a:t>Describe</a:t>
                      </a:r>
                    </a:p>
                  </a:txBody>
                  <a:tcPr>
                    <a:solidFill>
                      <a:srgbClr val="C00000"/>
                    </a:solidFill>
                  </a:tcPr>
                </a:tc>
                <a:extLst>
                  <a:ext uri="{0D108BD9-81ED-4DB2-BD59-A6C34878D82A}">
                    <a16:rowId xmlns:a16="http://schemas.microsoft.com/office/drawing/2014/main" val="3200977478"/>
                  </a:ext>
                </a:extLst>
              </a:tr>
              <a:tr h="527587">
                <a:tc>
                  <a:txBody>
                    <a:bodyPr/>
                    <a:lstStyle/>
                    <a:p>
                      <a:pPr lvl="0"/>
                      <a:r>
                        <a:rPr lang="en-US" sz="1600" dirty="0"/>
                        <a:t>Authentication, Authorization, Audit. Kerberos, SSL public/private key</a:t>
                      </a:r>
                    </a:p>
                  </a:txBody>
                  <a:tcPr/>
                </a:tc>
                <a:tc>
                  <a:txBody>
                    <a:bodyPr/>
                    <a:lstStyle/>
                    <a:p>
                      <a:r>
                        <a:rPr lang="en-US" sz="1600" dirty="0"/>
                        <a:t>How is a user authenticated to the system. Is Authentication for instance by Kerberos? How are communications encrypted (if at all)</a:t>
                      </a:r>
                    </a:p>
                  </a:txBody>
                  <a:tcPr/>
                </a:tc>
                <a:extLst>
                  <a:ext uri="{0D108BD9-81ED-4DB2-BD59-A6C34878D82A}">
                    <a16:rowId xmlns:a16="http://schemas.microsoft.com/office/drawing/2014/main" val="1536257951"/>
                  </a:ext>
                </a:extLst>
              </a:tr>
              <a:tr h="3048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t>Known Vulnerability scanning</a:t>
                      </a:r>
                    </a:p>
                  </a:txBody>
                  <a:tcPr/>
                </a:tc>
                <a:tc>
                  <a:txBody>
                    <a:bodyPr/>
                    <a:lstStyle/>
                    <a:p>
                      <a:r>
                        <a:rPr lang="en-US" sz="1600" dirty="0"/>
                        <a:t>Is the system scanned for known ways to hack? </a:t>
                      </a:r>
                    </a:p>
                  </a:txBody>
                  <a:tcPr/>
                </a:tc>
                <a:extLst>
                  <a:ext uri="{0D108BD9-81ED-4DB2-BD59-A6C34878D82A}">
                    <a16:rowId xmlns:a16="http://schemas.microsoft.com/office/drawing/2014/main" val="3380832440"/>
                  </a:ext>
                </a:extLst>
              </a:tr>
              <a:tr h="47707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t>Backups</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t>Verify backups exist and are being updated. Document the backup schedule and where backups are located. Are backups secure against system failure, power, fire. </a:t>
                      </a:r>
                    </a:p>
                  </a:txBody>
                  <a:tcPr/>
                </a:tc>
                <a:extLst>
                  <a:ext uri="{0D108BD9-81ED-4DB2-BD59-A6C34878D82A}">
                    <a16:rowId xmlns:a16="http://schemas.microsoft.com/office/drawing/2014/main" val="2228718088"/>
                  </a:ext>
                </a:extLst>
              </a:tr>
              <a:tr h="23371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t>Malware Detection </a:t>
                      </a:r>
                    </a:p>
                  </a:txBody>
                  <a:tcPr/>
                </a:tc>
                <a:tc>
                  <a:txBody>
                    <a:bodyPr/>
                    <a:lstStyle/>
                    <a:p>
                      <a:r>
                        <a:rPr lang="en-US" sz="1600" dirty="0"/>
                        <a:t>Is the system included in </a:t>
                      </a:r>
                      <a:r>
                        <a:rPr lang="en-US" sz="1600" dirty="0" err="1"/>
                        <a:t>Crowdstrike</a:t>
                      </a:r>
                      <a:r>
                        <a:rPr lang="en-US" sz="1600" dirty="0"/>
                        <a:t>?</a:t>
                      </a:r>
                    </a:p>
                  </a:txBody>
                  <a:tcPr/>
                </a:tc>
                <a:extLst>
                  <a:ext uri="{0D108BD9-81ED-4DB2-BD59-A6C34878D82A}">
                    <a16:rowId xmlns:a16="http://schemas.microsoft.com/office/drawing/2014/main" val="900467812"/>
                  </a:ext>
                </a:extLst>
              </a:tr>
              <a:tr h="576284">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t>Accelerator self-defense – EPICS LO/HI limits, MPS, BCS</a:t>
                      </a:r>
                    </a:p>
                  </a:txBody>
                  <a:tcPr/>
                </a:tc>
                <a:tc>
                  <a:txBody>
                    <a:bodyPr/>
                    <a:lstStyle/>
                    <a:p>
                      <a:r>
                        <a:rPr lang="en-US" sz="1600" dirty="0"/>
                        <a:t>For accelerator controls, what mechanisms exist to ensure proper operating range?</a:t>
                      </a:r>
                    </a:p>
                  </a:txBody>
                  <a:tcPr/>
                </a:tc>
                <a:extLst>
                  <a:ext uri="{0D108BD9-81ED-4DB2-BD59-A6C34878D82A}">
                    <a16:rowId xmlns:a16="http://schemas.microsoft.com/office/drawing/2014/main" val="3779043055"/>
                  </a:ext>
                </a:extLst>
              </a:tr>
              <a:tr h="47461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t>Air-gapped processor-observer pattern (as in PPS)</a:t>
                      </a:r>
                    </a:p>
                  </a:txBody>
                  <a:tcPr/>
                </a:tc>
                <a:tc>
                  <a:txBody>
                    <a:bodyPr/>
                    <a:lstStyle/>
                    <a:p>
                      <a:r>
                        <a:rPr lang="en-US" sz="1600" dirty="0"/>
                        <a:t>Does any part of the system include air-gapped or one-way only communications (data diode) security? </a:t>
                      </a:r>
                    </a:p>
                  </a:txBody>
                  <a:tcPr/>
                </a:tc>
                <a:extLst>
                  <a:ext uri="{0D108BD9-81ED-4DB2-BD59-A6C34878D82A}">
                    <a16:rowId xmlns:a16="http://schemas.microsoft.com/office/drawing/2014/main" val="2588637149"/>
                  </a:ext>
                </a:extLst>
              </a:tr>
              <a:tr h="40339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t>Network segmentation</a:t>
                      </a:r>
                    </a:p>
                  </a:txBody>
                  <a:tcPr/>
                </a:tc>
                <a:tc>
                  <a:txBody>
                    <a:bodyPr/>
                    <a:lstStyle/>
                    <a:p>
                      <a:r>
                        <a:rPr lang="en-US" sz="1600" dirty="0"/>
                        <a:t>Is the system hosted in a controlled or otherwise confined network?</a:t>
                      </a:r>
                    </a:p>
                  </a:txBody>
                  <a:tcPr/>
                </a:tc>
                <a:extLst>
                  <a:ext uri="{0D108BD9-81ED-4DB2-BD59-A6C34878D82A}">
                    <a16:rowId xmlns:a16="http://schemas.microsoft.com/office/drawing/2014/main" val="3166193460"/>
                  </a:ext>
                </a:extLst>
              </a:tr>
            </a:tbl>
          </a:graphicData>
        </a:graphic>
      </p:graphicFrame>
    </p:spTree>
    <p:extLst>
      <p:ext uri="{BB962C8B-B14F-4D97-AF65-F5344CB8AC3E}">
        <p14:creationId xmlns:p14="http://schemas.microsoft.com/office/powerpoint/2010/main" val="902304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F0BED5D-FFDE-CF91-F2D0-A5ED1B467A75}"/>
              </a:ext>
            </a:extLst>
          </p:cNvPr>
          <p:cNvSpPr>
            <a:spLocks noGrp="1"/>
          </p:cNvSpPr>
          <p:nvPr>
            <p:ph type="body" sz="quarter" idx="13"/>
          </p:nvPr>
        </p:nvSpPr>
        <p:spPr/>
        <p:txBody>
          <a:bodyPr>
            <a:normAutofit fontScale="25000" lnSpcReduction="20000"/>
          </a:bodyPr>
          <a:lstStyle/>
          <a:p>
            <a:endParaRPr lang="en-US" dirty="0"/>
          </a:p>
        </p:txBody>
      </p:sp>
      <p:graphicFrame>
        <p:nvGraphicFramePr>
          <p:cNvPr id="5" name="Table 4">
            <a:extLst>
              <a:ext uri="{FF2B5EF4-FFF2-40B4-BE49-F238E27FC236}">
                <a16:creationId xmlns:a16="http://schemas.microsoft.com/office/drawing/2014/main" id="{2FE3FDBB-9A71-3C7A-618A-8A964AF3219F}"/>
              </a:ext>
            </a:extLst>
          </p:cNvPr>
          <p:cNvGraphicFramePr>
            <a:graphicFrameLocks noGrp="1"/>
          </p:cNvGraphicFramePr>
          <p:nvPr>
            <p:extLst>
              <p:ext uri="{D42A27DB-BD31-4B8C-83A1-F6EECF244321}">
                <p14:modId xmlns:p14="http://schemas.microsoft.com/office/powerpoint/2010/main" val="16042536"/>
              </p:ext>
            </p:extLst>
          </p:nvPr>
        </p:nvGraphicFramePr>
        <p:xfrm>
          <a:off x="632525" y="1122902"/>
          <a:ext cx="4438882" cy="5111115"/>
        </p:xfrm>
        <a:graphic>
          <a:graphicData uri="http://schemas.openxmlformats.org/drawingml/2006/table">
            <a:tbl>
              <a:tblPr firstRow="1" firstCol="1" bandRow="1">
                <a:tableStyleId>{5C22544A-7EE6-4342-B048-85BDC9FD1C3A}</a:tableStyleId>
              </a:tblPr>
              <a:tblGrid>
                <a:gridCol w="554979">
                  <a:extLst>
                    <a:ext uri="{9D8B030D-6E8A-4147-A177-3AD203B41FA5}">
                      <a16:colId xmlns:a16="http://schemas.microsoft.com/office/drawing/2014/main" val="3839234641"/>
                    </a:ext>
                  </a:extLst>
                </a:gridCol>
                <a:gridCol w="554504">
                  <a:extLst>
                    <a:ext uri="{9D8B030D-6E8A-4147-A177-3AD203B41FA5}">
                      <a16:colId xmlns:a16="http://schemas.microsoft.com/office/drawing/2014/main" val="1530989680"/>
                    </a:ext>
                  </a:extLst>
                </a:gridCol>
                <a:gridCol w="554504">
                  <a:extLst>
                    <a:ext uri="{9D8B030D-6E8A-4147-A177-3AD203B41FA5}">
                      <a16:colId xmlns:a16="http://schemas.microsoft.com/office/drawing/2014/main" val="2900879030"/>
                    </a:ext>
                  </a:extLst>
                </a:gridCol>
                <a:gridCol w="554979">
                  <a:extLst>
                    <a:ext uri="{9D8B030D-6E8A-4147-A177-3AD203B41FA5}">
                      <a16:colId xmlns:a16="http://schemas.microsoft.com/office/drawing/2014/main" val="884614355"/>
                    </a:ext>
                  </a:extLst>
                </a:gridCol>
                <a:gridCol w="554979">
                  <a:extLst>
                    <a:ext uri="{9D8B030D-6E8A-4147-A177-3AD203B41FA5}">
                      <a16:colId xmlns:a16="http://schemas.microsoft.com/office/drawing/2014/main" val="3277820947"/>
                    </a:ext>
                  </a:extLst>
                </a:gridCol>
                <a:gridCol w="554979">
                  <a:extLst>
                    <a:ext uri="{9D8B030D-6E8A-4147-A177-3AD203B41FA5}">
                      <a16:colId xmlns:a16="http://schemas.microsoft.com/office/drawing/2014/main" val="3103079377"/>
                    </a:ext>
                  </a:extLst>
                </a:gridCol>
                <a:gridCol w="554979">
                  <a:extLst>
                    <a:ext uri="{9D8B030D-6E8A-4147-A177-3AD203B41FA5}">
                      <a16:colId xmlns:a16="http://schemas.microsoft.com/office/drawing/2014/main" val="3813526878"/>
                    </a:ext>
                  </a:extLst>
                </a:gridCol>
                <a:gridCol w="554979">
                  <a:extLst>
                    <a:ext uri="{9D8B030D-6E8A-4147-A177-3AD203B41FA5}">
                      <a16:colId xmlns:a16="http://schemas.microsoft.com/office/drawing/2014/main" val="2811255017"/>
                    </a:ext>
                  </a:extLst>
                </a:gridCol>
              </a:tblGrid>
              <a:tr h="273454">
                <a:tc>
                  <a:txBody>
                    <a:bodyPr/>
                    <a:lstStyle/>
                    <a:p>
                      <a:pPr marL="0" marR="0" indent="-402590">
                        <a:spcBef>
                          <a:spcPts val="600"/>
                        </a:spcBef>
                        <a:spcAft>
                          <a:spcPts val="600"/>
                        </a:spcAft>
                      </a:pPr>
                      <a:r>
                        <a:rPr lang="en-US" sz="600" kern="1400" spc="-50" dirty="0">
                          <a:effectLst/>
                        </a:rPr>
                        <a:t>System</a:t>
                      </a:r>
                      <a:endParaRPr lang="en-US" sz="700" kern="1400" spc="-50" dirty="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Authentication Authorization and Audit</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Vulnerability Scanning</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Malware Det. (Crowdstrike)</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Backups</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Accelerator Protection system</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Air-gap / process-observer</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Network Segmentation</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extLst>
                  <a:ext uri="{0D108BD9-81ED-4DB2-BD59-A6C34878D82A}">
                    <a16:rowId xmlns:a16="http://schemas.microsoft.com/office/drawing/2014/main" val="911970243"/>
                  </a:ext>
                </a:extLst>
              </a:tr>
              <a:tr h="1002665">
                <a:tc>
                  <a:txBody>
                    <a:bodyPr/>
                    <a:lstStyle/>
                    <a:p>
                      <a:pPr marL="0" marR="0" indent="-402590">
                        <a:spcBef>
                          <a:spcPts val="600"/>
                        </a:spcBef>
                        <a:spcAft>
                          <a:spcPts val="600"/>
                        </a:spcAft>
                      </a:pPr>
                      <a:r>
                        <a:rPr lang="en-US" sz="600" kern="1400" spc="-50">
                          <a:effectLst/>
                        </a:rPr>
                        <a:t>MCC.</a:t>
                      </a:r>
                      <a:br>
                        <a:rPr lang="en-US" sz="600" kern="1400" spc="-50">
                          <a:effectLst/>
                        </a:rPr>
                      </a:br>
                      <a:r>
                        <a:rPr lang="en-US" sz="600" kern="1400" spc="-50">
                          <a:effectLst/>
                        </a:rPr>
                        <a:t>Accelerator Controls Networks - </a:t>
                      </a:r>
                      <a:br>
                        <a:rPr lang="en-US" sz="600" kern="1400" spc="-50">
                          <a:effectLst/>
                        </a:rPr>
                      </a:br>
                      <a:r>
                        <a:rPr lang="en-US" sz="600" kern="1400" spc="-50">
                          <a:effectLst/>
                        </a:rPr>
                        <a:t>~ OSI 7 Layer Model levels 1-5</a:t>
                      </a:r>
                      <a:endParaRPr lang="en-US" sz="700" kern="1400" spc="-50">
                        <a:effectLst/>
                      </a:endParaRPr>
                    </a:p>
                    <a:p>
                      <a:pPr marL="0" marR="0" indent="-402590">
                        <a:spcBef>
                          <a:spcPts val="600"/>
                        </a:spcBef>
                        <a:spcAft>
                          <a:spcPts val="600"/>
                        </a:spcAft>
                      </a:pPr>
                      <a:r>
                        <a:rPr lang="en-US" sz="600" kern="1400" spc="-50">
                          <a:effectLst/>
                        </a:rPr>
                        <a:t>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ssh rsa/dsa public-private key using SLAC User ID and mcclogin as a bastion host. VMS password.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 vulnerability scanning on accelerator networks, for fear of interference with ops.</a:t>
                      </a:r>
                      <a:endParaRPr lang="en-US" sz="700" kern="1400" spc="-50">
                        <a:effectLst/>
                      </a:endParaRPr>
                    </a:p>
                    <a:p>
                      <a:pPr marL="0" marR="0" indent="-402590">
                        <a:spcBef>
                          <a:spcPts val="600"/>
                        </a:spcBef>
                        <a:spcAft>
                          <a:spcPts val="600"/>
                        </a:spcAft>
                      </a:pPr>
                      <a:r>
                        <a:rPr lang="en-US" sz="600" kern="1400" spc="-50">
                          <a:effectLst/>
                        </a:rPr>
                        <a:t>Yes, at DMZ level.</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 malware scanning on accelerator networks, for fear of interference with ops. </a:t>
                      </a:r>
                      <a:endParaRPr lang="en-US" sz="700" kern="1400" spc="-50">
                        <a:effectLst/>
                      </a:endParaRPr>
                    </a:p>
                    <a:p>
                      <a:pPr marL="0" marR="0" indent="-402590">
                        <a:spcBef>
                          <a:spcPts val="600"/>
                        </a:spcBef>
                        <a:spcAft>
                          <a:spcPts val="600"/>
                        </a:spcAft>
                      </a:pPr>
                      <a:r>
                        <a:rPr lang="en-US" sz="600" kern="1400" spc="-50">
                          <a:effectLst/>
                        </a:rPr>
                        <a:t>Yes, at DMZ level.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All NFS data and systems are backed up by coordination with OCIO. Operational to MCC (bldg. 5).  Disaster recovery to ANR (B52). Large data to AFS.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N/A</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 Direct authenticated login is supported.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Filtering Router enforces DMZ intermediates SLAC to prod. Each accelerator network is segmented into a few functional VLANs.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extLst>
                  <a:ext uri="{0D108BD9-81ED-4DB2-BD59-A6C34878D82A}">
                    <a16:rowId xmlns:a16="http://schemas.microsoft.com/office/drawing/2014/main" val="152654548"/>
                  </a:ext>
                </a:extLst>
              </a:tr>
              <a:tr h="546908">
                <a:tc>
                  <a:txBody>
                    <a:bodyPr/>
                    <a:lstStyle/>
                    <a:p>
                      <a:pPr marL="0" marR="0" indent="-402590">
                        <a:spcBef>
                          <a:spcPts val="600"/>
                        </a:spcBef>
                        <a:spcAft>
                          <a:spcPts val="600"/>
                        </a:spcAft>
                      </a:pPr>
                      <a:r>
                        <a:rPr lang="en-US" sz="600" kern="1400" spc="-50">
                          <a:effectLst/>
                        </a:rPr>
                        <a:t>EPICS.</a:t>
                      </a:r>
                      <a:br>
                        <a:rPr lang="en-US" sz="600" kern="1400" spc="-50">
                          <a:effectLst/>
                        </a:rPr>
                      </a:br>
                      <a:r>
                        <a:rPr lang="en-US" sz="600" kern="1400" spc="-50">
                          <a:effectLst/>
                        </a:rPr>
                        <a:t>Accelerator Controls Networks</a:t>
                      </a:r>
                      <a:br>
                        <a:rPr lang="en-US" sz="600" kern="1400" spc="-50">
                          <a:effectLst/>
                        </a:rPr>
                      </a:br>
                      <a:r>
                        <a:rPr lang="en-US" sz="600" kern="1400" spc="-50">
                          <a:effectLst/>
                        </a:rPr>
                        <a:t> ~ OSI 7 Layer Model levels 6-7</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dirty="0">
                          <a:solidFill>
                            <a:srgbClr val="FF0000"/>
                          </a:solidFill>
                          <a:effectLst/>
                        </a:rPr>
                        <a:t>No control network user Authentication. </a:t>
                      </a:r>
                      <a:r>
                        <a:rPr lang="en-US" sz="600" kern="1400" spc="-50" dirty="0">
                          <a:effectLst/>
                        </a:rPr>
                        <a:t>EPICS PV change Authorization being added.  </a:t>
                      </a:r>
                      <a:endParaRPr lang="en-US" sz="700" kern="1400" spc="-50" dirty="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dirty="0">
                          <a:effectLst/>
                        </a:rPr>
                        <a:t>No. IOC processes and client servers are not scanned for vulnerabilities.</a:t>
                      </a:r>
                      <a:endParaRPr lang="en-US" sz="700" kern="1400" spc="-50" dirty="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dirty="0">
                          <a:effectLst/>
                        </a:rPr>
                        <a:t>No. No malware detection of EPICS processes on Production . </a:t>
                      </a:r>
                      <a:r>
                        <a:rPr lang="en-US" sz="600" kern="1400" spc="-50" dirty="0">
                          <a:solidFill>
                            <a:srgbClr val="FF0000"/>
                          </a:solidFill>
                          <a:effectLst/>
                        </a:rPr>
                        <a:t>No front end executable certification</a:t>
                      </a:r>
                      <a:endParaRPr lang="en-US" sz="700" kern="1400" spc="-50" dirty="0">
                        <a:solidFill>
                          <a:srgbClr val="FF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Access Control Files backed up by virtue of AFS.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extensive but may be incomplete. Facilitated by EPICS DRV-L/H, MPS, BCS.</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Not as such, but separation mediated by router is sometimes used.</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Production networks are isolated via DMZ.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extLst>
                  <a:ext uri="{0D108BD9-81ED-4DB2-BD59-A6C34878D82A}">
                    <a16:rowId xmlns:a16="http://schemas.microsoft.com/office/drawing/2014/main" val="641362538"/>
                  </a:ext>
                </a:extLst>
              </a:tr>
              <a:tr h="455757">
                <a:tc>
                  <a:txBody>
                    <a:bodyPr/>
                    <a:lstStyle/>
                    <a:p>
                      <a:pPr marL="0" marR="0" indent="-402590">
                        <a:spcBef>
                          <a:spcPts val="600"/>
                        </a:spcBef>
                        <a:spcAft>
                          <a:spcPts val="600"/>
                        </a:spcAft>
                      </a:pPr>
                      <a:r>
                        <a:rPr lang="en-US" sz="600" kern="1400" spc="-50">
                          <a:effectLst/>
                        </a:rPr>
                        <a:t>SLAC Science Data Facility </a:t>
                      </a:r>
                      <a:br>
                        <a:rPr lang="en-US" sz="600" kern="1400" spc="-50">
                          <a:effectLst/>
                        </a:rPr>
                      </a:br>
                      <a:r>
                        <a:rPr lang="en-US" sz="600" kern="1400" spc="-50">
                          <a:effectLst/>
                        </a:rPr>
                        <a:t>(aka S3DF)</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Kerberos (until SLAC standard federated is available)</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S3DF DMZ daily. Others biannual.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 DMZ  &amp; Workstations. No - HPC and core.</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(as of Aug 22).</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N/A</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Not employed.  S3DF is intended for access internally and externally.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extLst>
                  <a:ext uri="{0D108BD9-81ED-4DB2-BD59-A6C34878D82A}">
                    <a16:rowId xmlns:a16="http://schemas.microsoft.com/office/drawing/2014/main" val="4270766772"/>
                  </a:ext>
                </a:extLst>
              </a:tr>
              <a:tr h="729211">
                <a:tc>
                  <a:txBody>
                    <a:bodyPr/>
                    <a:lstStyle/>
                    <a:p>
                      <a:pPr marL="0" marR="0" indent="-402590">
                        <a:spcBef>
                          <a:spcPts val="600"/>
                        </a:spcBef>
                        <a:spcAft>
                          <a:spcPts val="600"/>
                        </a:spcAft>
                      </a:pPr>
                      <a:r>
                        <a:rPr lang="en-US" sz="600" kern="1400" spc="-50">
                          <a:effectLst/>
                        </a:rPr>
                        <a:t>SLAC Enterprise Networks (SLAC IT)</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Networking device management requires authentication by Kerberos +  DOE PIV card.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admin. by SLAC cyber.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Networking management hosts have CrowdStrike. Devices (routers etc) do not.</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a:t>
                      </a:r>
                      <a:br>
                        <a:rPr lang="en-US" sz="600" kern="1400" spc="-50">
                          <a:effectLst/>
                        </a:rPr>
                      </a:br>
                      <a:r>
                        <a:rPr lang="en-US" sz="600" kern="1400" spc="-50">
                          <a:effectLst/>
                        </a:rPr>
                        <a:t>Backups daily to SLAC AFS and Stanford AFS.</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N/A</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 </a:t>
                      </a:r>
                      <a:br>
                        <a:rPr lang="en-US" sz="600" kern="1400" spc="-50">
                          <a:effectLst/>
                        </a:rPr>
                      </a:br>
                      <a:r>
                        <a:rPr lang="en-US" sz="600" kern="1400" spc="-50">
                          <a:effectLst/>
                        </a:rPr>
                        <a:t>SLAC IT does not operate any air-gapped enterprise networking</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SLAC Networks are segmented; access and firewall implemented individually for each.</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extLst>
                  <a:ext uri="{0D108BD9-81ED-4DB2-BD59-A6C34878D82A}">
                    <a16:rowId xmlns:a16="http://schemas.microsoft.com/office/drawing/2014/main" val="2698781993"/>
                  </a:ext>
                </a:extLst>
              </a:tr>
              <a:tr h="546908">
                <a:tc>
                  <a:txBody>
                    <a:bodyPr/>
                    <a:lstStyle/>
                    <a:p>
                      <a:pPr marL="0" marR="0" indent="-402590">
                        <a:spcBef>
                          <a:spcPts val="600"/>
                        </a:spcBef>
                        <a:spcAft>
                          <a:spcPts val="600"/>
                        </a:spcAft>
                      </a:pPr>
                      <a:r>
                        <a:rPr lang="en-US" sz="600" kern="1400" spc="-50">
                          <a:effectLst/>
                        </a:rPr>
                        <a:t>Oracle &amp; APEX.</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UserID + Oracle db pwd or Oracle wallet. LDAP &amp; WebAuth for APEX.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admin. by SLAC cyber.</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on main SLACPROD dbs. No on MCCO dbs.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Full and incremental backups daily. 30 day retention.</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N/A</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DBs segmented by content. Diff. pwd/wallet required for each. MCCO is in DMZ.</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extLst>
                  <a:ext uri="{0D108BD9-81ED-4DB2-BD59-A6C34878D82A}">
                    <a16:rowId xmlns:a16="http://schemas.microsoft.com/office/drawing/2014/main" val="608573697"/>
                  </a:ext>
                </a:extLst>
              </a:tr>
              <a:tr h="546908">
                <a:tc>
                  <a:txBody>
                    <a:bodyPr/>
                    <a:lstStyle/>
                    <a:p>
                      <a:pPr marL="0" marR="0" indent="-402590">
                        <a:spcBef>
                          <a:spcPts val="600"/>
                        </a:spcBef>
                        <a:spcAft>
                          <a:spcPts val="600"/>
                        </a:spcAft>
                      </a:pPr>
                      <a:r>
                        <a:rPr lang="en-US" sz="600" kern="1400" spc="-50">
                          <a:effectLst/>
                        </a:rPr>
                        <a:t>Controlled Document Management System (CDMS)</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SLAC Active Directory &amp; MFA.  MS has no access to SLAC cloud data.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admin. by MS.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administered by MS.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redundancy and resiliency by MS.  We assume their diligence</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Content describes Accelerator Protection Systems.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[2]</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extLst>
                  <a:ext uri="{0D108BD9-81ED-4DB2-BD59-A6C34878D82A}">
                    <a16:rowId xmlns:a16="http://schemas.microsoft.com/office/drawing/2014/main" val="4141752819"/>
                  </a:ext>
                </a:extLst>
              </a:tr>
              <a:tr h="455757">
                <a:tc>
                  <a:txBody>
                    <a:bodyPr/>
                    <a:lstStyle/>
                    <a:p>
                      <a:pPr marL="0" marR="0" indent="-402590">
                        <a:spcBef>
                          <a:spcPts val="600"/>
                        </a:spcBef>
                        <a:spcAft>
                          <a:spcPts val="600"/>
                        </a:spcAft>
                      </a:pPr>
                      <a:r>
                        <a:rPr lang="en-US" sz="600" kern="1400" spc="-50">
                          <a:effectLst/>
                        </a:rPr>
                        <a:t>Engineering Drawings and Data (TC / SEDA)</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TC req SLAC ID of named license holder.  SEDA req SLAC ID/ MFA</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admin. by SLAC cyber.</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admin by SLAC cyber.</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TC: Yes, admin by SLAC IT. SEDA: Yes, admin by MS.</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N/A</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Per TC system.</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extLst>
                  <a:ext uri="{0D108BD9-81ED-4DB2-BD59-A6C34878D82A}">
                    <a16:rowId xmlns:a16="http://schemas.microsoft.com/office/drawing/2014/main" val="2007804390"/>
                  </a:ext>
                </a:extLst>
              </a:tr>
              <a:tr h="455757">
                <a:tc>
                  <a:txBody>
                    <a:bodyPr/>
                    <a:lstStyle/>
                    <a:p>
                      <a:pPr marL="0" marR="0" indent="-402590">
                        <a:spcBef>
                          <a:spcPts val="600"/>
                        </a:spcBef>
                        <a:spcAft>
                          <a:spcPts val="600"/>
                        </a:spcAft>
                      </a:pPr>
                      <a:r>
                        <a:rPr lang="en-US" sz="600" kern="1400" spc="-50">
                          <a:effectLst/>
                        </a:rPr>
                        <a:t>High Level Applications (HLA)</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Presently, all HLAs are on prod, so AAA is per MCC and EPICS above.</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 not in production.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 not in production.</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Yes, per MCC.</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Partly. Mostly rely on EPICS limits. </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a:effectLst/>
                        </a:rPr>
                        <a:t>No. However do have read-only gateway.</a:t>
                      </a:r>
                      <a:endParaRPr lang="en-US" sz="700" kern="1400" spc="-5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tc>
                  <a:txBody>
                    <a:bodyPr/>
                    <a:lstStyle/>
                    <a:p>
                      <a:pPr marL="0" marR="0" indent="-402590">
                        <a:spcBef>
                          <a:spcPts val="600"/>
                        </a:spcBef>
                        <a:spcAft>
                          <a:spcPts val="600"/>
                        </a:spcAft>
                      </a:pPr>
                      <a:r>
                        <a:rPr lang="en-US" sz="600" kern="1400" spc="-50" dirty="0">
                          <a:effectLst/>
                        </a:rPr>
                        <a:t>Yes, per MCC.</a:t>
                      </a:r>
                      <a:endParaRPr lang="en-US" sz="700" kern="1400" spc="-50" dirty="0">
                        <a:solidFill>
                          <a:srgbClr val="000000"/>
                        </a:solidFill>
                        <a:effectLst/>
                        <a:latin typeface="Times" pitchFamily="2" charset="0"/>
                        <a:ea typeface="Times New Roman" panose="02020603050405020304" pitchFamily="18" charset="0"/>
                        <a:cs typeface="Times New Roman (Headings CS)"/>
                      </a:endParaRPr>
                    </a:p>
                  </a:txBody>
                  <a:tcPr marL="51273" marR="51273" marT="0" marB="0"/>
                </a:tc>
                <a:extLst>
                  <a:ext uri="{0D108BD9-81ED-4DB2-BD59-A6C34878D82A}">
                    <a16:rowId xmlns:a16="http://schemas.microsoft.com/office/drawing/2014/main" val="1254978852"/>
                  </a:ext>
                </a:extLst>
              </a:tr>
            </a:tbl>
          </a:graphicData>
        </a:graphic>
      </p:graphicFrame>
      <p:sp>
        <p:nvSpPr>
          <p:cNvPr id="6" name="Rectangle 1">
            <a:extLst>
              <a:ext uri="{FF2B5EF4-FFF2-40B4-BE49-F238E27FC236}">
                <a16:creationId xmlns:a16="http://schemas.microsoft.com/office/drawing/2014/main" id="{578BE514-1D29-73BE-43C2-5867996C42D8}"/>
              </a:ext>
            </a:extLst>
          </p:cNvPr>
          <p:cNvSpPr>
            <a:spLocks noChangeArrowheads="1"/>
          </p:cNvSpPr>
          <p:nvPr/>
        </p:nvSpPr>
        <p:spPr bwMode="auto">
          <a:xfrm>
            <a:off x="4096594" y="126180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Rectangle 3">
            <a:extLst>
              <a:ext uri="{FF2B5EF4-FFF2-40B4-BE49-F238E27FC236}">
                <a16:creationId xmlns:a16="http://schemas.microsoft.com/office/drawing/2014/main" id="{39D03BC1-B0FE-EBAF-0EFC-76C7F69DBAE4}"/>
              </a:ext>
            </a:extLst>
          </p:cNvPr>
          <p:cNvSpPr>
            <a:spLocks noChangeArrowheads="1"/>
          </p:cNvSpPr>
          <p:nvPr/>
        </p:nvSpPr>
        <p:spPr bwMode="auto">
          <a:xfrm>
            <a:off x="583185" y="6250252"/>
            <a:ext cx="4590700" cy="5232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dirty="0">
                <a:ln>
                  <a:noFill/>
                </a:ln>
                <a:solidFill>
                  <a:schemeClr val="tx1"/>
                </a:solidFill>
                <a:effectLst/>
                <a:latin typeface="Arial" panose="020B0604020202020204" pitchFamily="34" charset="0"/>
              </a:rPr>
              <a:t>Figure: Example table of cyber review findings, showing each of 8 system’s cyber situation on 7 metrics</a:t>
            </a:r>
          </a:p>
        </p:txBody>
      </p:sp>
      <p:sp>
        <p:nvSpPr>
          <p:cNvPr id="9" name="Title 1">
            <a:extLst>
              <a:ext uri="{FF2B5EF4-FFF2-40B4-BE49-F238E27FC236}">
                <a16:creationId xmlns:a16="http://schemas.microsoft.com/office/drawing/2014/main" id="{1F38FEB9-ED83-4D16-1EF2-C320FB5F8B6D}"/>
              </a:ext>
            </a:extLst>
          </p:cNvPr>
          <p:cNvSpPr>
            <a:spLocks noGrp="1"/>
          </p:cNvSpPr>
          <p:nvPr>
            <p:ph type="title"/>
          </p:nvPr>
        </p:nvSpPr>
        <p:spPr/>
        <p:txBody>
          <a:bodyPr>
            <a:normAutofit fontScale="90000"/>
          </a:bodyPr>
          <a:lstStyle/>
          <a:p>
            <a:r>
              <a:rPr lang="en-US" dirty="0"/>
              <a:t>Findings of SLAC Accelerator Cyber Review</a:t>
            </a:r>
          </a:p>
        </p:txBody>
      </p:sp>
      <p:sp>
        <p:nvSpPr>
          <p:cNvPr id="10" name="Content Placeholder 7">
            <a:extLst>
              <a:ext uri="{FF2B5EF4-FFF2-40B4-BE49-F238E27FC236}">
                <a16:creationId xmlns:a16="http://schemas.microsoft.com/office/drawing/2014/main" id="{1F0CD93A-2F6D-A242-013E-9B8377BCCFEE}"/>
              </a:ext>
            </a:extLst>
          </p:cNvPr>
          <p:cNvSpPr>
            <a:spLocks noGrp="1"/>
          </p:cNvSpPr>
          <p:nvPr>
            <p:ph sz="quarter" idx="14"/>
          </p:nvPr>
        </p:nvSpPr>
        <p:spPr>
          <a:xfrm>
            <a:off x="5334510" y="2676751"/>
            <a:ext cx="6183743" cy="1641597"/>
          </a:xfrm>
        </p:spPr>
        <p:txBody>
          <a:bodyPr>
            <a:normAutofit/>
          </a:bodyPr>
          <a:lstStyle/>
          <a:p>
            <a:pPr marL="514350" lvl="0" indent="-514350">
              <a:buFont typeface="+mj-lt"/>
              <a:buAutoNum type="arabicPeriod"/>
            </a:pPr>
            <a:r>
              <a:rPr lang="en-US" sz="1400" dirty="0"/>
              <a:t>Login security is </a:t>
            </a:r>
            <a:r>
              <a:rPr lang="en-US" sz="1400" dirty="0">
                <a:solidFill>
                  <a:srgbClr val="FF0000"/>
                </a:solidFill>
              </a:rPr>
              <a:t>comparable to most facilities</a:t>
            </a:r>
            <a:r>
              <a:rPr lang="en-US" sz="1400" dirty="0"/>
              <a:t>. Will soon be leading</a:t>
            </a:r>
          </a:p>
          <a:p>
            <a:pPr marL="514350" lvl="0" indent="-514350">
              <a:buFont typeface="+mj-lt"/>
              <a:buAutoNum type="arabicPeriod"/>
            </a:pPr>
            <a:r>
              <a:rPr lang="en-US" sz="1400" dirty="0">
                <a:solidFill>
                  <a:srgbClr val="FF0000"/>
                </a:solidFill>
              </a:rPr>
              <a:t>Backups are complete</a:t>
            </a:r>
          </a:p>
          <a:p>
            <a:pPr marL="514350" lvl="0" indent="-514350">
              <a:buFont typeface="+mj-lt"/>
              <a:buAutoNum type="arabicPeriod"/>
            </a:pPr>
            <a:r>
              <a:rPr lang="en-US" sz="1400" dirty="0"/>
              <a:t>Malware Detection &amp; Vulnerability Detection are complete (subject to the norm that malware detection is not run in production)</a:t>
            </a:r>
          </a:p>
          <a:p>
            <a:pPr marL="514350" lvl="0" indent="-514350">
              <a:buFont typeface="+mj-lt"/>
              <a:buAutoNum type="arabicPeriod"/>
            </a:pPr>
            <a:r>
              <a:rPr lang="en-US" sz="1400" dirty="0"/>
              <a:t>CA Security (authorization to change PV) is designed, in cryo IOCS, and ready for broad implementation </a:t>
            </a:r>
          </a:p>
          <a:p>
            <a:pPr marL="514350" lvl="0" indent="-514350">
              <a:buFont typeface="+mj-lt"/>
              <a:buAutoNum type="arabicPeriod"/>
            </a:pPr>
            <a:endParaRPr lang="en-US" sz="2800" dirty="0"/>
          </a:p>
        </p:txBody>
      </p:sp>
      <p:sp>
        <p:nvSpPr>
          <p:cNvPr id="11" name="TextBox 10">
            <a:extLst>
              <a:ext uri="{FF2B5EF4-FFF2-40B4-BE49-F238E27FC236}">
                <a16:creationId xmlns:a16="http://schemas.microsoft.com/office/drawing/2014/main" id="{3D50485A-4E3B-078F-A100-52FDDC4F8692}"/>
              </a:ext>
            </a:extLst>
          </p:cNvPr>
          <p:cNvSpPr txBox="1"/>
          <p:nvPr/>
        </p:nvSpPr>
        <p:spPr>
          <a:xfrm>
            <a:off x="5294707" y="1446354"/>
            <a:ext cx="6708240" cy="1200329"/>
          </a:xfrm>
          <a:prstGeom prst="rect">
            <a:avLst/>
          </a:prstGeom>
          <a:noFill/>
          <a:ln>
            <a:noFill/>
          </a:ln>
        </p:spPr>
        <p:txBody>
          <a:bodyPr wrap="square">
            <a:spAutoFit/>
          </a:bodyPr>
          <a:lstStyle/>
          <a:p>
            <a:r>
              <a:rPr lang="en-US" sz="2400" dirty="0"/>
              <a:t>SLAC Summary:  Positive Overall. Our cyber security was found complete with respect to common practice.</a:t>
            </a:r>
          </a:p>
        </p:txBody>
      </p:sp>
      <p:sp>
        <p:nvSpPr>
          <p:cNvPr id="12" name="TextBox 11">
            <a:extLst>
              <a:ext uri="{FF2B5EF4-FFF2-40B4-BE49-F238E27FC236}">
                <a16:creationId xmlns:a16="http://schemas.microsoft.com/office/drawing/2014/main" id="{C5D522C7-F03D-27CA-77C4-1EE84F9D6C18}"/>
              </a:ext>
            </a:extLst>
          </p:cNvPr>
          <p:cNvSpPr txBox="1"/>
          <p:nvPr/>
        </p:nvSpPr>
        <p:spPr>
          <a:xfrm>
            <a:off x="5294707" y="5120554"/>
            <a:ext cx="6336283" cy="1200329"/>
          </a:xfrm>
          <a:prstGeom prst="rect">
            <a:avLst/>
          </a:prstGeom>
          <a:noFill/>
          <a:ln>
            <a:noFill/>
          </a:ln>
        </p:spPr>
        <p:txBody>
          <a:bodyPr wrap="square">
            <a:spAutoFit/>
          </a:bodyPr>
          <a:lstStyle/>
          <a:p>
            <a:r>
              <a:rPr lang="en-US" sz="2400" dirty="0"/>
              <a:t>However, </a:t>
            </a:r>
            <a:r>
              <a:rPr lang="en-US" sz="2400" dirty="0">
                <a:solidFill>
                  <a:srgbClr val="FF0000"/>
                </a:solidFill>
              </a:rPr>
              <a:t>EPICS itself is insecure</a:t>
            </a:r>
            <a:r>
              <a:rPr lang="en-US" sz="2400" dirty="0"/>
              <a:t>. Its use is based on aging assumption of secure perimeter. Lacks strong authentication and software signing.</a:t>
            </a:r>
          </a:p>
        </p:txBody>
      </p:sp>
      <p:sp>
        <p:nvSpPr>
          <p:cNvPr id="14" name="Rounded Rectangle 13">
            <a:extLst>
              <a:ext uri="{FF2B5EF4-FFF2-40B4-BE49-F238E27FC236}">
                <a16:creationId xmlns:a16="http://schemas.microsoft.com/office/drawing/2014/main" id="{6FEBC580-6FB0-E7DF-0335-39521275049E}"/>
              </a:ext>
            </a:extLst>
          </p:cNvPr>
          <p:cNvSpPr/>
          <p:nvPr/>
        </p:nvSpPr>
        <p:spPr>
          <a:xfrm>
            <a:off x="5173886" y="1376905"/>
            <a:ext cx="6829062" cy="3220843"/>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597DEC3D-0138-2504-1E9D-9F082156D001}"/>
              </a:ext>
            </a:extLst>
          </p:cNvPr>
          <p:cNvSpPr/>
          <p:nvPr/>
        </p:nvSpPr>
        <p:spPr>
          <a:xfrm>
            <a:off x="5204752" y="4917010"/>
            <a:ext cx="6767330" cy="1403873"/>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AC78F14-8881-7089-DBD8-61F0DF6B3ACB}"/>
              </a:ext>
            </a:extLst>
          </p:cNvPr>
          <p:cNvSpPr txBox="1"/>
          <p:nvPr/>
        </p:nvSpPr>
        <p:spPr>
          <a:xfrm>
            <a:off x="8078401" y="1192239"/>
            <a:ext cx="695960" cy="369332"/>
          </a:xfrm>
          <a:prstGeom prst="rect">
            <a:avLst/>
          </a:prstGeom>
          <a:solidFill>
            <a:schemeClr val="bg1"/>
          </a:solidFill>
        </p:spPr>
        <p:txBody>
          <a:bodyPr wrap="none" rtlCol="0">
            <a:spAutoFit/>
          </a:bodyPr>
          <a:lstStyle/>
          <a:p>
            <a:r>
              <a:rPr lang="en-US" dirty="0"/>
              <a:t>SLAC </a:t>
            </a:r>
          </a:p>
        </p:txBody>
      </p:sp>
      <p:sp>
        <p:nvSpPr>
          <p:cNvPr id="17" name="TextBox 16">
            <a:extLst>
              <a:ext uri="{FF2B5EF4-FFF2-40B4-BE49-F238E27FC236}">
                <a16:creationId xmlns:a16="http://schemas.microsoft.com/office/drawing/2014/main" id="{88FFD498-60EA-10E2-85D4-752A4911379A}"/>
              </a:ext>
            </a:extLst>
          </p:cNvPr>
          <p:cNvSpPr txBox="1"/>
          <p:nvPr/>
        </p:nvSpPr>
        <p:spPr>
          <a:xfrm>
            <a:off x="7889420" y="4760018"/>
            <a:ext cx="1518814" cy="369332"/>
          </a:xfrm>
          <a:prstGeom prst="rect">
            <a:avLst/>
          </a:prstGeom>
          <a:solidFill>
            <a:schemeClr val="bg1"/>
          </a:solidFill>
        </p:spPr>
        <p:txBody>
          <a:bodyPr wrap="none" rtlCol="0">
            <a:spAutoFit/>
          </a:bodyPr>
          <a:lstStyle/>
          <a:p>
            <a:r>
              <a:rPr lang="en-US" dirty="0"/>
              <a:t>All EPICS Labs </a:t>
            </a:r>
          </a:p>
        </p:txBody>
      </p:sp>
    </p:spTree>
    <p:extLst>
      <p:ext uri="{BB962C8B-B14F-4D97-AF65-F5344CB8AC3E}">
        <p14:creationId xmlns:p14="http://schemas.microsoft.com/office/powerpoint/2010/main" val="1318136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A094-5910-975D-C952-06ADCA3F31C5}"/>
              </a:ext>
            </a:extLst>
          </p:cNvPr>
          <p:cNvSpPr>
            <a:spLocks noGrp="1"/>
          </p:cNvSpPr>
          <p:nvPr>
            <p:ph type="title"/>
          </p:nvPr>
        </p:nvSpPr>
        <p:spPr>
          <a:xfrm>
            <a:off x="609600" y="370391"/>
            <a:ext cx="10972800" cy="543036"/>
          </a:xfrm>
        </p:spPr>
        <p:txBody>
          <a:bodyPr>
            <a:normAutofit fontScale="90000"/>
          </a:bodyPr>
          <a:lstStyle/>
          <a:p>
            <a:r>
              <a:rPr lang="en-US" dirty="0"/>
              <a:t>Contents</a:t>
            </a:r>
          </a:p>
        </p:txBody>
      </p:sp>
      <p:sp>
        <p:nvSpPr>
          <p:cNvPr id="5" name="Content Placeholder 7">
            <a:extLst>
              <a:ext uri="{FF2B5EF4-FFF2-40B4-BE49-F238E27FC236}">
                <a16:creationId xmlns:a16="http://schemas.microsoft.com/office/drawing/2014/main" id="{58E69DAC-5E77-16EC-1676-BEDB441090F7}"/>
              </a:ext>
            </a:extLst>
          </p:cNvPr>
          <p:cNvSpPr txBox="1">
            <a:spLocks/>
          </p:cNvSpPr>
          <p:nvPr/>
        </p:nvSpPr>
        <p:spPr>
          <a:xfrm>
            <a:off x="556445" y="1730208"/>
            <a:ext cx="11079109" cy="4739936"/>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Clr>
                <a:srgbClr val="981E32"/>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rgbClr val="981E32"/>
              </a:buClr>
              <a:buSzPct val="120000"/>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981E32"/>
              </a:buClr>
              <a:buSzPct val="120000"/>
              <a:buFont typeface="Arial"/>
              <a:buChar char="•"/>
              <a:defRPr sz="2400" b="0" kern="1200">
                <a:solidFill>
                  <a:schemeClr val="tx1"/>
                </a:solidFill>
                <a:latin typeface="+mn-lt"/>
                <a:ea typeface="+mn-ea"/>
                <a:cs typeface="+mn-cs"/>
              </a:defRPr>
            </a:lvl3pPr>
            <a:lvl4pPr marL="16002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lvl="1" indent="-514350">
              <a:buFont typeface="+mj-lt"/>
              <a:buAutoNum type="arabicPeriod"/>
            </a:pPr>
            <a:r>
              <a:rPr lang="en-US" sz="2400" dirty="0">
                <a:solidFill>
                  <a:schemeClr val="bg1">
                    <a:lumMod val="65000"/>
                  </a:schemeClr>
                </a:solidFill>
              </a:rPr>
              <a:t>Accelerator computing</a:t>
            </a:r>
          </a:p>
          <a:p>
            <a:pPr marL="914400" lvl="1" indent="-514350">
              <a:buFont typeface="+mj-lt"/>
              <a:buAutoNum type="arabicPeriod"/>
            </a:pPr>
            <a:r>
              <a:rPr lang="en-US" sz="2400" dirty="0">
                <a:solidFill>
                  <a:schemeClr val="bg1">
                    <a:lumMod val="65000"/>
                  </a:schemeClr>
                </a:solidFill>
              </a:rPr>
              <a:t>Example Cyber Statistics, Regulations, and Thinking</a:t>
            </a:r>
            <a:br>
              <a:rPr lang="en-US" sz="2400" dirty="0">
                <a:solidFill>
                  <a:schemeClr val="bg1">
                    <a:lumMod val="65000"/>
                  </a:schemeClr>
                </a:solidFill>
              </a:rPr>
            </a:br>
            <a:endParaRPr lang="en-US" sz="2400" dirty="0">
              <a:solidFill>
                <a:schemeClr val="bg1">
                  <a:lumMod val="65000"/>
                </a:schemeClr>
              </a:solidFill>
            </a:endParaRPr>
          </a:p>
          <a:p>
            <a:pPr marL="914400" lvl="1" indent="-514350">
              <a:buFont typeface="+mj-lt"/>
              <a:buAutoNum type="arabicPeriod"/>
            </a:pPr>
            <a:r>
              <a:rPr lang="en-US" sz="2400" dirty="0">
                <a:solidFill>
                  <a:schemeClr val="bg1">
                    <a:lumMod val="65000"/>
                  </a:schemeClr>
                </a:solidFill>
              </a:rPr>
              <a:t>Typical Cyber Computer Architecture for Accelerators </a:t>
            </a:r>
          </a:p>
          <a:p>
            <a:pPr marL="914400" lvl="1" indent="-514350">
              <a:buFont typeface="+mj-lt"/>
              <a:buAutoNum type="arabicPeriod"/>
            </a:pPr>
            <a:r>
              <a:rPr lang="en-US" sz="2400" dirty="0">
                <a:solidFill>
                  <a:schemeClr val="bg1">
                    <a:lumMod val="65000"/>
                  </a:schemeClr>
                </a:solidFill>
              </a:rPr>
              <a:t>Conducting a Cyber Security Review</a:t>
            </a:r>
            <a:br>
              <a:rPr lang="en-US" sz="2400" dirty="0">
                <a:solidFill>
                  <a:schemeClr val="bg1">
                    <a:lumMod val="65000"/>
                  </a:schemeClr>
                </a:solidFill>
              </a:rPr>
            </a:br>
            <a:endParaRPr lang="en-US" sz="2400" dirty="0">
              <a:solidFill>
                <a:schemeClr val="bg1">
                  <a:lumMod val="65000"/>
                </a:schemeClr>
              </a:solidFill>
            </a:endParaRPr>
          </a:p>
          <a:p>
            <a:pPr marL="914400" lvl="1" indent="-514350">
              <a:buFont typeface="+mj-lt"/>
              <a:buAutoNum type="arabicPeriod"/>
            </a:pPr>
            <a:r>
              <a:rPr lang="en-US" sz="2400" dirty="0"/>
              <a:t>Extant Accelerator Control System Cyber Issue, EPICS</a:t>
            </a:r>
          </a:p>
          <a:p>
            <a:pPr marL="914400" lvl="1" indent="-514350">
              <a:buFont typeface="+mj-lt"/>
              <a:buAutoNum type="arabicPeriod"/>
            </a:pPr>
            <a:r>
              <a:rPr lang="en-US" sz="2400" dirty="0"/>
              <a:t>Improving EPICS cyber security</a:t>
            </a:r>
            <a:br>
              <a:rPr lang="en-US" sz="2400" dirty="0"/>
            </a:br>
            <a:endParaRPr lang="en-US" sz="2400" dirty="0"/>
          </a:p>
          <a:p>
            <a:pPr marL="914400" lvl="1" indent="-514350">
              <a:buFont typeface="+mj-lt"/>
              <a:buAutoNum type="arabicPeriod"/>
            </a:pPr>
            <a:r>
              <a:rPr lang="en-US" sz="2400" dirty="0">
                <a:solidFill>
                  <a:schemeClr val="bg1">
                    <a:lumMod val="65000"/>
                  </a:schemeClr>
                </a:solidFill>
              </a:rPr>
              <a:t>New Cyber Regulatory Framework, Compliance Challenge, and Future</a:t>
            </a:r>
            <a:br>
              <a:rPr lang="en-US" sz="2400" dirty="0">
                <a:solidFill>
                  <a:schemeClr val="bg1">
                    <a:lumMod val="65000"/>
                  </a:schemeClr>
                </a:solidFill>
              </a:rPr>
            </a:br>
            <a:endParaRPr lang="en-US" sz="2400" dirty="0">
              <a:solidFill>
                <a:schemeClr val="bg1">
                  <a:lumMod val="65000"/>
                </a:schemeClr>
              </a:solidFill>
            </a:endParaRPr>
          </a:p>
          <a:p>
            <a:pPr marL="914400" lvl="1" indent="-514350">
              <a:buFont typeface="+mj-lt"/>
              <a:buAutoNum type="arabicPeriod"/>
            </a:pPr>
            <a:r>
              <a:rPr lang="en-US" sz="2400" dirty="0">
                <a:solidFill>
                  <a:schemeClr val="bg1">
                    <a:lumMod val="65000"/>
                  </a:schemeClr>
                </a:solidFill>
                <a:cs typeface="Arial" panose="020B0604020202020204" pitchFamily="34" charset="0"/>
              </a:rPr>
              <a:t>Summary</a:t>
            </a:r>
          </a:p>
        </p:txBody>
      </p:sp>
    </p:spTree>
    <p:extLst>
      <p:ext uri="{BB962C8B-B14F-4D97-AF65-F5344CB8AC3E}">
        <p14:creationId xmlns:p14="http://schemas.microsoft.com/office/powerpoint/2010/main" val="1777974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F19A80-D5D1-AC3A-58BD-59756C5B1A80}"/>
              </a:ext>
            </a:extLst>
          </p:cNvPr>
          <p:cNvSpPr>
            <a:spLocks noGrp="1"/>
          </p:cNvSpPr>
          <p:nvPr>
            <p:ph sz="quarter" idx="14"/>
          </p:nvPr>
        </p:nvSpPr>
        <p:spPr>
          <a:xfrm>
            <a:off x="150413" y="1263024"/>
            <a:ext cx="11891173" cy="4732148"/>
          </a:xfrm>
          <a:ln>
            <a:solidFill>
              <a:schemeClr val="tx1"/>
            </a:solidFill>
          </a:ln>
        </p:spPr>
        <p:txBody>
          <a:bodyPr>
            <a:normAutofit fontScale="92500" lnSpcReduction="10000"/>
          </a:bodyPr>
          <a:lstStyle/>
          <a:p>
            <a:r>
              <a:rPr lang="en-US" sz="2800" b="1" dirty="0"/>
              <a:t>Passive Traffic Inspection</a:t>
            </a:r>
            <a:br>
              <a:rPr lang="en-US" sz="2800" b="1" dirty="0"/>
            </a:br>
            <a:r>
              <a:rPr lang="en-US" sz="2400" dirty="0"/>
              <a:t>Passive attacker can observe and learn Process Variable and server names. Not considered serious. </a:t>
            </a:r>
            <a:br>
              <a:rPr lang="en-US" sz="2400" dirty="0"/>
            </a:br>
            <a:r>
              <a:rPr lang="en-US" sz="2400" dirty="0"/>
              <a:t>⇒ Could Mitigate by TCP+TLS(*)</a:t>
            </a:r>
          </a:p>
          <a:p>
            <a:r>
              <a:rPr lang="en-US" sz="2800" b="1" dirty="0"/>
              <a:t>PV Denial of Service by search spam</a:t>
            </a:r>
            <a:br>
              <a:rPr lang="en-US" sz="2800" b="1" dirty="0"/>
            </a:br>
            <a:r>
              <a:rPr lang="en-US" sz="2400" dirty="0"/>
              <a:t>Active attacker responds to PV search requests, directing to null server </a:t>
            </a:r>
          </a:p>
          <a:p>
            <a:r>
              <a:rPr lang="en-US" sz="2800" b="1" dirty="0">
                <a:ea typeface="Noto Serif CJK SC"/>
                <a:cs typeface="FreeSans"/>
              </a:rPr>
              <a:t>PV </a:t>
            </a:r>
            <a:r>
              <a:rPr lang="en-US" sz="2800" b="1" dirty="0">
                <a:effectLst/>
                <a:ea typeface="Noto Serif CJK SC"/>
                <a:cs typeface="FreeSans"/>
              </a:rPr>
              <a:t>Search Hijacking / Man in the Middle Attack</a:t>
            </a:r>
            <a:br>
              <a:rPr lang="en-US" sz="2800" b="1" dirty="0">
                <a:effectLst/>
                <a:ea typeface="Noto Serif CJK SC"/>
                <a:cs typeface="FreeSans"/>
              </a:rPr>
            </a:br>
            <a:r>
              <a:rPr lang="en-US" sz="2400" dirty="0">
                <a:ea typeface="Noto Serif CJK SC"/>
                <a:cs typeface="FreeSans"/>
              </a:rPr>
              <a:t>A</a:t>
            </a:r>
            <a:r>
              <a:rPr lang="en-US" sz="2400" dirty="0">
                <a:effectLst/>
                <a:ea typeface="Noto Serif CJK SC"/>
                <a:cs typeface="FreeSans"/>
              </a:rPr>
              <a:t>ctive attacker responds quickly to all observed searches, </a:t>
            </a:r>
            <a:r>
              <a:rPr lang="en-US" sz="2400" dirty="0">
                <a:solidFill>
                  <a:srgbClr val="FF0000"/>
                </a:solidFill>
                <a:effectLst/>
                <a:ea typeface="Noto Serif CJK SC"/>
                <a:cs typeface="FreeSans"/>
              </a:rPr>
              <a:t>redirect clients to </a:t>
            </a:r>
            <a:r>
              <a:rPr lang="en-US" sz="2400" dirty="0">
                <a:solidFill>
                  <a:srgbClr val="FF0000"/>
                </a:solidFill>
                <a:ea typeface="Noto Serif CJK SC"/>
                <a:cs typeface="FreeSans"/>
              </a:rPr>
              <a:t>rogue EPICS </a:t>
            </a:r>
            <a:r>
              <a:rPr lang="en-US" sz="2400" dirty="0">
                <a:solidFill>
                  <a:srgbClr val="FF0000"/>
                </a:solidFill>
                <a:effectLst/>
                <a:ea typeface="Noto Serif CJK SC"/>
                <a:cs typeface="FreeSans"/>
              </a:rPr>
              <a:t>server</a:t>
            </a:r>
            <a:r>
              <a:rPr lang="en-US" sz="2400" dirty="0">
                <a:effectLst/>
                <a:ea typeface="Noto Serif CJK SC"/>
                <a:cs typeface="FreeSans"/>
              </a:rPr>
              <a:t>. Returns fake data, or proxy forwards bad control data to a legitimate control system EPICS server. </a:t>
            </a:r>
            <a:r>
              <a:rPr lang="en-US" sz="2400" dirty="0">
                <a:ea typeface="Noto Serif CJK SC"/>
                <a:cs typeface="FreeSans"/>
              </a:rPr>
              <a:t>Very bad things</a:t>
            </a:r>
            <a:r>
              <a:rPr lang="en-US" sz="1400" dirty="0">
                <a:latin typeface="Liberation Serif"/>
                <a:ea typeface="Noto Serif CJK SC"/>
                <a:cs typeface="FreeSans"/>
              </a:rPr>
              <a:t>. </a:t>
            </a:r>
            <a:r>
              <a:rPr lang="en-US" sz="1400" dirty="0">
                <a:effectLst/>
                <a:latin typeface="Liberation Serif"/>
                <a:ea typeface="Noto Serif CJK SC"/>
                <a:cs typeface="FreeSans"/>
              </a:rPr>
              <a:t> </a:t>
            </a:r>
            <a:br>
              <a:rPr lang="en-US" sz="1400" dirty="0">
                <a:effectLst/>
                <a:latin typeface="Liberation Serif"/>
                <a:ea typeface="Noto Serif CJK SC"/>
                <a:cs typeface="FreeSans"/>
              </a:rPr>
            </a:br>
            <a:r>
              <a:rPr lang="en-US" sz="2800" dirty="0">
                <a:solidFill>
                  <a:srgbClr val="FF0000"/>
                </a:solidFill>
              </a:rPr>
              <a:t>⇒ </a:t>
            </a:r>
            <a:r>
              <a:rPr lang="en-US" sz="2400" dirty="0">
                <a:solidFill>
                  <a:srgbClr val="FF0000"/>
                </a:solidFill>
              </a:rPr>
              <a:t>Mitigate by adding Transport Layer Security </a:t>
            </a:r>
            <a:r>
              <a:rPr lang="en-US" sz="2400" dirty="0"/>
              <a:t>(as long as attacker does not hold certificate)</a:t>
            </a:r>
          </a:p>
          <a:p>
            <a:r>
              <a:rPr lang="en-US" sz="3000" b="1" kern="100" dirty="0">
                <a:effectLst/>
                <a:ea typeface="Noto Sans CJK SC Regular"/>
              </a:rPr>
              <a:t>Server impersonation / credential theft</a:t>
            </a:r>
            <a:br>
              <a:rPr lang="en-US" sz="3000" b="1" kern="100" dirty="0">
                <a:effectLst/>
                <a:ea typeface="Noto Sans CJK SC Regular"/>
              </a:rPr>
            </a:br>
            <a:r>
              <a:rPr lang="en-US" sz="2400" dirty="0">
                <a:ea typeface="Noto Serif CJK SC"/>
                <a:cs typeface="FreeSans"/>
              </a:rPr>
              <a:t>T</a:t>
            </a:r>
            <a:r>
              <a:rPr lang="en-US" sz="2400" dirty="0">
                <a:effectLst/>
                <a:ea typeface="Noto Serif CJK SC"/>
                <a:cs typeface="FreeSans"/>
              </a:rPr>
              <a:t>heft of server certificate used to maliciously impersonate PVs provided a legitimate server.</a:t>
            </a:r>
            <a:r>
              <a:rPr lang="en-US" sz="2400" dirty="0">
                <a:effectLst/>
              </a:rPr>
              <a:t> </a:t>
            </a:r>
            <a:br>
              <a:rPr lang="en-US" sz="2400" dirty="0">
                <a:effectLst/>
              </a:rPr>
            </a:br>
            <a:r>
              <a:rPr lang="en-US" sz="2400" dirty="0"/>
              <a:t> </a:t>
            </a:r>
            <a:r>
              <a:rPr lang="en-US" sz="2400" dirty="0">
                <a:solidFill>
                  <a:srgbClr val="FF0000"/>
                </a:solidFill>
              </a:rPr>
              <a:t>⇒ </a:t>
            </a:r>
            <a:r>
              <a:rPr lang="en-US" sz="2400" kern="100" dirty="0">
                <a:solidFill>
                  <a:srgbClr val="FF0000"/>
                </a:solidFill>
                <a:ea typeface="Noto Sans CJK SC Regular"/>
              </a:rPr>
              <a:t>Mitigate by something like certificate “pinning.”  </a:t>
            </a:r>
            <a:endParaRPr lang="en-US" sz="2400" dirty="0">
              <a:solidFill>
                <a:srgbClr val="FF0000"/>
              </a:solidFill>
            </a:endParaRPr>
          </a:p>
          <a:p>
            <a:endParaRPr lang="en-US" dirty="0"/>
          </a:p>
        </p:txBody>
      </p:sp>
      <p:sp>
        <p:nvSpPr>
          <p:cNvPr id="3" name="Text Placeholder 2">
            <a:extLst>
              <a:ext uri="{FF2B5EF4-FFF2-40B4-BE49-F238E27FC236}">
                <a16:creationId xmlns:a16="http://schemas.microsoft.com/office/drawing/2014/main" id="{EE1086D6-F8A3-1211-0094-F9C42C64AC11}"/>
              </a:ext>
            </a:extLst>
          </p:cNvPr>
          <p:cNvSpPr>
            <a:spLocks noGrp="1"/>
          </p:cNvSpPr>
          <p:nvPr>
            <p:ph type="body" sz="quarter" idx="13"/>
          </p:nvPr>
        </p:nvSpPr>
        <p:spPr/>
        <p:txBody>
          <a:bodyPr>
            <a:normAutofit fontScale="25000" lnSpcReduction="20000"/>
          </a:bodyPr>
          <a:lstStyle/>
          <a:p>
            <a:endParaRPr lang="en-US"/>
          </a:p>
        </p:txBody>
      </p:sp>
      <p:sp>
        <p:nvSpPr>
          <p:cNvPr id="4" name="Title 3">
            <a:extLst>
              <a:ext uri="{FF2B5EF4-FFF2-40B4-BE49-F238E27FC236}">
                <a16:creationId xmlns:a16="http://schemas.microsoft.com/office/drawing/2014/main" id="{DAD7CF21-B547-FD64-8914-FD66ED0D1490}"/>
              </a:ext>
            </a:extLst>
          </p:cNvPr>
          <p:cNvSpPr>
            <a:spLocks noGrp="1"/>
          </p:cNvSpPr>
          <p:nvPr>
            <p:ph type="title"/>
          </p:nvPr>
        </p:nvSpPr>
        <p:spPr/>
        <p:txBody>
          <a:bodyPr>
            <a:normAutofit fontScale="90000"/>
          </a:bodyPr>
          <a:lstStyle/>
          <a:p>
            <a:r>
              <a:rPr lang="en-US" dirty="0"/>
              <a:t>EPICS Controls Security Issues &amp; Recommendations</a:t>
            </a:r>
          </a:p>
        </p:txBody>
      </p:sp>
      <p:sp>
        <p:nvSpPr>
          <p:cNvPr id="5" name="TextBox 4">
            <a:extLst>
              <a:ext uri="{FF2B5EF4-FFF2-40B4-BE49-F238E27FC236}">
                <a16:creationId xmlns:a16="http://schemas.microsoft.com/office/drawing/2014/main" id="{81933554-3CE1-0C67-3F15-4B871E3F26C4}"/>
              </a:ext>
            </a:extLst>
          </p:cNvPr>
          <p:cNvSpPr txBox="1"/>
          <p:nvPr/>
        </p:nvSpPr>
        <p:spPr>
          <a:xfrm>
            <a:off x="119490" y="5995172"/>
            <a:ext cx="8963929" cy="369332"/>
          </a:xfrm>
          <a:prstGeom prst="rect">
            <a:avLst/>
          </a:prstGeom>
          <a:noFill/>
        </p:spPr>
        <p:txBody>
          <a:bodyPr wrap="none" rtlCol="0">
            <a:spAutoFit/>
          </a:bodyPr>
          <a:lstStyle/>
          <a:p>
            <a:r>
              <a:rPr lang="en-US" dirty="0"/>
              <a:t>(*) Transport Layer Security (TLS); Encryption, certificate-based authentication, compression.  </a:t>
            </a:r>
          </a:p>
        </p:txBody>
      </p:sp>
      <p:sp>
        <p:nvSpPr>
          <p:cNvPr id="6" name="TextBox 5">
            <a:extLst>
              <a:ext uri="{FF2B5EF4-FFF2-40B4-BE49-F238E27FC236}">
                <a16:creationId xmlns:a16="http://schemas.microsoft.com/office/drawing/2014/main" id="{FCAB4369-F9A5-923B-C53D-2FC5E4D1F4AA}"/>
              </a:ext>
            </a:extLst>
          </p:cNvPr>
          <p:cNvSpPr txBox="1"/>
          <p:nvPr/>
        </p:nvSpPr>
        <p:spPr>
          <a:xfrm>
            <a:off x="5588323" y="6488668"/>
            <a:ext cx="6515053" cy="369332"/>
          </a:xfrm>
          <a:prstGeom prst="rect">
            <a:avLst/>
          </a:prstGeom>
          <a:noFill/>
        </p:spPr>
        <p:txBody>
          <a:bodyPr wrap="none" rtlCol="0">
            <a:spAutoFit/>
          </a:bodyPr>
          <a:lstStyle/>
          <a:p>
            <a:r>
              <a:rPr lang="en-US" i="1" dirty="0"/>
              <a:t>Work of Michael </a:t>
            </a:r>
            <a:r>
              <a:rPr lang="en-US" i="1" dirty="0" err="1"/>
              <a:t>Davidsaver</a:t>
            </a:r>
            <a:r>
              <a:rPr lang="en-US" i="1" dirty="0"/>
              <a:t>, Osprey DCS, under SLAC contract, 2021</a:t>
            </a:r>
          </a:p>
        </p:txBody>
      </p:sp>
    </p:spTree>
    <p:extLst>
      <p:ext uri="{BB962C8B-B14F-4D97-AF65-F5344CB8AC3E}">
        <p14:creationId xmlns:p14="http://schemas.microsoft.com/office/powerpoint/2010/main" val="2284276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A094-5910-975D-C952-06ADCA3F31C5}"/>
              </a:ext>
            </a:extLst>
          </p:cNvPr>
          <p:cNvSpPr>
            <a:spLocks noGrp="1"/>
          </p:cNvSpPr>
          <p:nvPr>
            <p:ph type="title"/>
          </p:nvPr>
        </p:nvSpPr>
        <p:spPr>
          <a:xfrm>
            <a:off x="609600" y="335666"/>
            <a:ext cx="10972800" cy="543036"/>
          </a:xfrm>
        </p:spPr>
        <p:txBody>
          <a:bodyPr>
            <a:noAutofit/>
          </a:bodyPr>
          <a:lstStyle/>
          <a:p>
            <a:r>
              <a:rPr lang="en-US" sz="3200" dirty="0">
                <a:solidFill>
                  <a:srgbClr val="C00000"/>
                </a:solidFill>
              </a:rPr>
              <a:t>EPICS Security Improvement: </a:t>
            </a:r>
            <a:br>
              <a:rPr lang="en-US" sz="3200" dirty="0">
                <a:solidFill>
                  <a:srgbClr val="C00000"/>
                </a:solidFill>
              </a:rPr>
            </a:br>
            <a:r>
              <a:rPr lang="en-US" sz="3200" dirty="0">
                <a:solidFill>
                  <a:srgbClr val="C00000"/>
                </a:solidFill>
              </a:rPr>
              <a:t>PvAccess and Transport Layer Security (TLS)</a:t>
            </a:r>
          </a:p>
        </p:txBody>
      </p:sp>
      <p:sp>
        <p:nvSpPr>
          <p:cNvPr id="4" name="Content Placeholder 3">
            <a:extLst>
              <a:ext uri="{FF2B5EF4-FFF2-40B4-BE49-F238E27FC236}">
                <a16:creationId xmlns:a16="http://schemas.microsoft.com/office/drawing/2014/main" id="{7D8BE760-BA40-BC5D-E75E-CC6B7CB10A3B}"/>
              </a:ext>
            </a:extLst>
          </p:cNvPr>
          <p:cNvSpPr>
            <a:spLocks noGrp="1"/>
          </p:cNvSpPr>
          <p:nvPr>
            <p:ph sz="quarter" idx="14"/>
          </p:nvPr>
        </p:nvSpPr>
        <p:spPr>
          <a:xfrm>
            <a:off x="6096000" y="1316284"/>
            <a:ext cx="6007958" cy="3487905"/>
          </a:xfrm>
          <a:ln>
            <a:noFill/>
          </a:ln>
        </p:spPr>
        <p:txBody>
          <a:bodyPr>
            <a:normAutofit fontScale="92500" lnSpcReduction="20000"/>
          </a:bodyPr>
          <a:lstStyle/>
          <a:p>
            <a:r>
              <a:rPr lang="en-US" sz="1900" dirty="0"/>
              <a:t>PvAccess += Transport Layer Security.</a:t>
            </a:r>
          </a:p>
          <a:p>
            <a:r>
              <a:rPr lang="en-US" sz="1900" dirty="0"/>
              <a:t>First step to Zero Trust Architecture in EPICS Accelerator controls</a:t>
            </a:r>
          </a:p>
          <a:p>
            <a:r>
              <a:rPr lang="en-US" sz="1900" dirty="0"/>
              <a:t>Multi phase project</a:t>
            </a:r>
            <a:r>
              <a:rPr lang="en-US" sz="1900" dirty="0">
                <a:solidFill>
                  <a:srgbClr val="FF0000"/>
                </a:solidFill>
              </a:rPr>
              <a:t>:</a:t>
            </a:r>
          </a:p>
          <a:p>
            <a:pPr lvl="1"/>
            <a:r>
              <a:rPr lang="en-US" sz="1700" dirty="0"/>
              <a:t>Server side authentication</a:t>
            </a:r>
          </a:p>
          <a:p>
            <a:pPr lvl="1"/>
            <a:r>
              <a:rPr lang="en-US" sz="1700" dirty="0"/>
              <a:t>Client side</a:t>
            </a:r>
          </a:p>
          <a:p>
            <a:pPr lvl="1"/>
            <a:r>
              <a:rPr lang="en-US" sz="1700" dirty="0" err="1"/>
              <a:t>Yr</a:t>
            </a:r>
            <a:r>
              <a:rPr lang="en-US" sz="1700" dirty="0"/>
              <a:t> 2 / 3. Certificate server? Name Server? Pinning? </a:t>
            </a:r>
          </a:p>
          <a:p>
            <a:r>
              <a:rPr lang="en-US" sz="1900" dirty="0"/>
              <a:t>Transition phase: EPICS </a:t>
            </a:r>
            <a:r>
              <a:rPr lang="en-US" sz="1900" dirty="0" err="1">
                <a:solidFill>
                  <a:srgbClr val="C00000"/>
                </a:solidFill>
              </a:rPr>
              <a:t>pvAaccess</a:t>
            </a:r>
            <a:r>
              <a:rPr lang="en-US" sz="1900" dirty="0">
                <a:solidFill>
                  <a:srgbClr val="C00000"/>
                </a:solidFill>
              </a:rPr>
              <a:t> TLS fully backward compatible</a:t>
            </a:r>
            <a:r>
              <a:rPr lang="en-US" sz="1900" dirty="0"/>
              <a:t>. TLS endpoints co-exist with non TLS.</a:t>
            </a:r>
          </a:p>
          <a:p>
            <a:r>
              <a:rPr lang="en-US" sz="1900" dirty="0"/>
              <a:t>GOAL: All endpoints use PvAccess + TLS. </a:t>
            </a:r>
          </a:p>
          <a:p>
            <a:r>
              <a:rPr lang="en-US" sz="1900" dirty="0"/>
              <a:t>NOTE </a:t>
            </a:r>
            <a:r>
              <a:rPr lang="en-US" sz="1900" dirty="0">
                <a:solidFill>
                  <a:srgbClr val="C00000"/>
                </a:solidFill>
              </a:rPr>
              <a:t>security implies removal of Channel Access protocol from EPICS systems </a:t>
            </a:r>
            <a:r>
              <a:rPr lang="en-US" sz="1900" dirty="0"/>
              <a:t>(!)  </a:t>
            </a:r>
          </a:p>
          <a:p>
            <a:r>
              <a:rPr lang="en-US" sz="1900" dirty="0"/>
              <a:t>Very early </a:t>
            </a:r>
            <a:r>
              <a:rPr lang="en-US" sz="1900" dirty="0">
                <a:solidFill>
                  <a:srgbClr val="C00000"/>
                </a:solidFill>
              </a:rPr>
              <a:t>Prototypes now available</a:t>
            </a:r>
            <a:r>
              <a:rPr lang="en-US" sz="1900" dirty="0"/>
              <a:t>. </a:t>
            </a:r>
          </a:p>
          <a:p>
            <a:pPr marL="0" indent="0">
              <a:buNone/>
            </a:pPr>
            <a:endParaRPr lang="en-US" dirty="0"/>
          </a:p>
        </p:txBody>
      </p:sp>
      <p:grpSp>
        <p:nvGrpSpPr>
          <p:cNvPr id="3" name="Group 2">
            <a:extLst>
              <a:ext uri="{FF2B5EF4-FFF2-40B4-BE49-F238E27FC236}">
                <a16:creationId xmlns:a16="http://schemas.microsoft.com/office/drawing/2014/main" id="{0F2D5DBC-F8E6-AF67-2574-BFF86BA8577B}"/>
              </a:ext>
            </a:extLst>
          </p:cNvPr>
          <p:cNvGrpSpPr/>
          <p:nvPr/>
        </p:nvGrpSpPr>
        <p:grpSpPr>
          <a:xfrm>
            <a:off x="329109" y="1208737"/>
            <a:ext cx="5779041" cy="5062614"/>
            <a:chOff x="1594634" y="2057155"/>
            <a:chExt cx="2274989" cy="2724930"/>
          </a:xfrm>
        </p:grpSpPr>
        <p:pic>
          <p:nvPicPr>
            <p:cNvPr id="5" name="Picture 1" descr="page2image6984160">
              <a:extLst>
                <a:ext uri="{FF2B5EF4-FFF2-40B4-BE49-F238E27FC236}">
                  <a16:creationId xmlns:a16="http://schemas.microsoft.com/office/drawing/2014/main" id="{CD633426-7A4B-1EFE-6460-7DC564DDA1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4634" y="2057155"/>
              <a:ext cx="2274989" cy="2724930"/>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a:extLst>
                <a:ext uri="{FF2B5EF4-FFF2-40B4-BE49-F238E27FC236}">
                  <a16:creationId xmlns:a16="http://schemas.microsoft.com/office/drawing/2014/main" id="{816E8F41-2DA3-6FFC-CB39-A7CA7A37DDDC}"/>
                </a:ext>
              </a:extLst>
            </p:cNvPr>
            <p:cNvSpPr/>
            <p:nvPr/>
          </p:nvSpPr>
          <p:spPr>
            <a:xfrm>
              <a:off x="3481918" y="2057155"/>
              <a:ext cx="243253" cy="2724930"/>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697834D1-10DC-0012-1BCE-78DA6A82FEB0}"/>
              </a:ext>
            </a:extLst>
          </p:cNvPr>
          <p:cNvSpPr txBox="1"/>
          <p:nvPr/>
        </p:nvSpPr>
        <p:spPr>
          <a:xfrm>
            <a:off x="6254212" y="5070192"/>
            <a:ext cx="5675339" cy="1169551"/>
          </a:xfrm>
          <a:prstGeom prst="rect">
            <a:avLst/>
          </a:prstGeom>
          <a:noFill/>
          <a:ln>
            <a:solidFill>
              <a:schemeClr val="tx1"/>
            </a:solidFill>
          </a:ln>
        </p:spPr>
        <p:txBody>
          <a:bodyPr wrap="square" rtlCol="0">
            <a:spAutoFit/>
          </a:bodyPr>
          <a:lstStyle/>
          <a:p>
            <a:r>
              <a:rPr lang="en-US" sz="1400" i="1" dirty="0"/>
              <a:t>Figure: EPICS PVA negotiation with TLS proposal, showing:</a:t>
            </a:r>
          </a:p>
          <a:p>
            <a:r>
              <a:rPr lang="en-US" sz="1400" i="1" dirty="0"/>
              <a:t>TLS handshake after message validation,  ”</a:t>
            </a:r>
            <a:r>
              <a:rPr lang="en-US" sz="1400" i="1" dirty="0" err="1"/>
              <a:t>tls</a:t>
            </a:r>
            <a:r>
              <a:rPr lang="en-US" sz="1400" i="1" dirty="0"/>
              <a:t>” message, cipher handshake, and certificate verification additions to EPICS PvAccess protocol.</a:t>
            </a:r>
          </a:p>
          <a:p>
            <a:r>
              <a:rPr lang="en-US" sz="1400" i="1" dirty="0"/>
              <a:t>Modification uses the “magic” byte in the </a:t>
            </a:r>
            <a:r>
              <a:rPr lang="en-US" sz="1400" i="1" dirty="0" err="1"/>
              <a:t>pvAccess</a:t>
            </a:r>
            <a:r>
              <a:rPr lang="en-US" sz="1400" i="1" dirty="0"/>
              <a:t> header, and existing protocols field in the search response.     </a:t>
            </a:r>
          </a:p>
        </p:txBody>
      </p:sp>
      <p:sp>
        <p:nvSpPr>
          <p:cNvPr id="10" name="TextBox 9">
            <a:extLst>
              <a:ext uri="{FF2B5EF4-FFF2-40B4-BE49-F238E27FC236}">
                <a16:creationId xmlns:a16="http://schemas.microsoft.com/office/drawing/2014/main" id="{48B0D862-52E7-5505-B4CC-015504E74C53}"/>
              </a:ext>
            </a:extLst>
          </p:cNvPr>
          <p:cNvSpPr txBox="1"/>
          <p:nvPr/>
        </p:nvSpPr>
        <p:spPr>
          <a:xfrm>
            <a:off x="303524" y="6519446"/>
            <a:ext cx="10025437" cy="338554"/>
          </a:xfrm>
          <a:prstGeom prst="rect">
            <a:avLst/>
          </a:prstGeom>
          <a:noFill/>
        </p:spPr>
        <p:txBody>
          <a:bodyPr wrap="none" rtlCol="0">
            <a:spAutoFit/>
          </a:bodyPr>
          <a:lstStyle/>
          <a:p>
            <a:r>
              <a:rPr lang="en-US" sz="1600" i="1" dirty="0"/>
              <a:t>Work of George McIntyre, Level-N Ltd, + Michael </a:t>
            </a:r>
            <a:r>
              <a:rPr lang="en-US" sz="1600" i="1" dirty="0" err="1"/>
              <a:t>Davidsaver</a:t>
            </a:r>
            <a:r>
              <a:rPr lang="en-US" sz="1600" i="1" dirty="0"/>
              <a:t>, Bob </a:t>
            </a:r>
            <a:r>
              <a:rPr lang="en-US" sz="1600" i="1" dirty="0" err="1"/>
              <a:t>Dalesio</a:t>
            </a:r>
            <a:r>
              <a:rPr lang="en-US" sz="1600" i="1" dirty="0"/>
              <a:t>, Osprey DCS, for SLAC. Kay </a:t>
            </a:r>
            <a:r>
              <a:rPr lang="en-US" sz="1600" i="1" dirty="0" err="1"/>
              <a:t>Kasemir</a:t>
            </a:r>
            <a:r>
              <a:rPr lang="en-US" sz="1600" i="1" dirty="0"/>
              <a:t> for ORNL. </a:t>
            </a:r>
          </a:p>
        </p:txBody>
      </p:sp>
      <p:sp>
        <p:nvSpPr>
          <p:cNvPr id="11" name="Text Placeholder 10">
            <a:extLst>
              <a:ext uri="{FF2B5EF4-FFF2-40B4-BE49-F238E27FC236}">
                <a16:creationId xmlns:a16="http://schemas.microsoft.com/office/drawing/2014/main" id="{503995FF-651F-4650-A377-F728FD870F7B}"/>
              </a:ext>
            </a:extLst>
          </p:cNvPr>
          <p:cNvSpPr>
            <a:spLocks noGrp="1"/>
          </p:cNvSpPr>
          <p:nvPr>
            <p:ph type="body" sz="quarter" idx="13"/>
          </p:nvPr>
        </p:nvSpPr>
        <p:spPr/>
        <p:txBody>
          <a:bodyPr>
            <a:normAutofit fontScale="25000" lnSpcReduction="20000"/>
          </a:bodyPr>
          <a:lstStyle/>
          <a:p>
            <a:endParaRPr lang="en-US" dirty="0"/>
          </a:p>
        </p:txBody>
      </p:sp>
    </p:spTree>
    <p:extLst>
      <p:ext uri="{BB962C8B-B14F-4D97-AF65-F5344CB8AC3E}">
        <p14:creationId xmlns:p14="http://schemas.microsoft.com/office/powerpoint/2010/main" val="12612365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A094-5910-975D-C952-06ADCA3F31C5}"/>
              </a:ext>
            </a:extLst>
          </p:cNvPr>
          <p:cNvSpPr>
            <a:spLocks noGrp="1"/>
          </p:cNvSpPr>
          <p:nvPr>
            <p:ph type="title" idx="4294967295"/>
          </p:nvPr>
        </p:nvSpPr>
        <p:spPr>
          <a:xfrm>
            <a:off x="674158" y="209996"/>
            <a:ext cx="10972800" cy="803932"/>
          </a:xfrm>
        </p:spPr>
        <p:txBody>
          <a:bodyPr>
            <a:noAutofit/>
          </a:bodyPr>
          <a:lstStyle/>
          <a:p>
            <a:r>
              <a:rPr lang="en-US" sz="2400" dirty="0"/>
              <a:t>EPICS Security Improvement 2: </a:t>
            </a:r>
            <a:br>
              <a:rPr lang="en-US" sz="3200" dirty="0"/>
            </a:br>
            <a:r>
              <a:rPr lang="en-US" sz="2400" dirty="0">
                <a:solidFill>
                  <a:srgbClr val="C00000"/>
                </a:solidFill>
              </a:rPr>
              <a:t>US Dept of Energy sponsored project to add TLS to PvAccess for the EPICS community</a:t>
            </a:r>
            <a:endParaRPr lang="en-US" sz="3200" dirty="0">
              <a:solidFill>
                <a:srgbClr val="C00000"/>
              </a:solidFill>
            </a:endParaRPr>
          </a:p>
        </p:txBody>
      </p:sp>
      <p:sp>
        <p:nvSpPr>
          <p:cNvPr id="9" name="TextBox 8">
            <a:extLst>
              <a:ext uri="{FF2B5EF4-FFF2-40B4-BE49-F238E27FC236}">
                <a16:creationId xmlns:a16="http://schemas.microsoft.com/office/drawing/2014/main" id="{697834D1-10DC-0012-1BCE-78DA6A82FEB0}"/>
              </a:ext>
            </a:extLst>
          </p:cNvPr>
          <p:cNvSpPr txBox="1"/>
          <p:nvPr/>
        </p:nvSpPr>
        <p:spPr>
          <a:xfrm>
            <a:off x="148636" y="5674341"/>
            <a:ext cx="5520644" cy="738664"/>
          </a:xfrm>
          <a:prstGeom prst="rect">
            <a:avLst/>
          </a:prstGeom>
          <a:noFill/>
          <a:ln>
            <a:solidFill>
              <a:schemeClr val="tx1"/>
            </a:solidFill>
          </a:ln>
        </p:spPr>
        <p:txBody>
          <a:bodyPr wrap="square" rtlCol="0">
            <a:spAutoFit/>
          </a:bodyPr>
          <a:lstStyle/>
          <a:p>
            <a:r>
              <a:rPr lang="en-US" sz="1400" i="1" dirty="0"/>
              <a:t>Figure: The basic architecture of PVA+TLS in context of an EPICS installation, </a:t>
            </a:r>
            <a:r>
              <a:rPr lang="en-US" sz="1400" i="1" dirty="0" err="1"/>
              <a:t>shoing</a:t>
            </a:r>
            <a:r>
              <a:rPr lang="en-US" sz="1400" i="1" dirty="0"/>
              <a:t> integration with enterprise authentication, certificate validation and management, and integration with EPICS Access Control. </a:t>
            </a:r>
          </a:p>
        </p:txBody>
      </p:sp>
      <p:pic>
        <p:nvPicPr>
          <p:cNvPr id="7" name="Picture 6" descr="A screenshot of a computer&#10;&#10;Description automatically generated">
            <a:extLst>
              <a:ext uri="{FF2B5EF4-FFF2-40B4-BE49-F238E27FC236}">
                <a16:creationId xmlns:a16="http://schemas.microsoft.com/office/drawing/2014/main" id="{8DA94F8C-1B81-8294-2AC8-1EE225A7DC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2962" t="5132" r="3515" b="33240"/>
          <a:stretch/>
        </p:blipFill>
        <p:spPr bwMode="auto">
          <a:xfrm>
            <a:off x="52283" y="1902217"/>
            <a:ext cx="5814593" cy="3672374"/>
          </a:xfrm>
          <a:prstGeom prst="rect">
            <a:avLst/>
          </a:prstGeom>
          <a:ln>
            <a:noFill/>
          </a:ln>
          <a:extLst>
            <a:ext uri="{53640926-AAD7-44D8-BBD7-CCE9431645EC}">
              <a14:shadowObscured xmlns:a14="http://schemas.microsoft.com/office/drawing/2010/main"/>
            </a:ext>
          </a:extLst>
        </p:spPr>
      </p:pic>
      <p:sp>
        <p:nvSpPr>
          <p:cNvPr id="13" name="TextBox 12">
            <a:extLst>
              <a:ext uri="{FF2B5EF4-FFF2-40B4-BE49-F238E27FC236}">
                <a16:creationId xmlns:a16="http://schemas.microsoft.com/office/drawing/2014/main" id="{8A0752C5-1986-5635-1771-4DFFEF7750F8}"/>
              </a:ext>
            </a:extLst>
          </p:cNvPr>
          <p:cNvSpPr txBox="1"/>
          <p:nvPr/>
        </p:nvSpPr>
        <p:spPr>
          <a:xfrm>
            <a:off x="148635" y="1030037"/>
            <a:ext cx="11991082" cy="646331"/>
          </a:xfrm>
          <a:prstGeom prst="rect">
            <a:avLst/>
          </a:prstGeom>
          <a:noFill/>
        </p:spPr>
        <p:txBody>
          <a:bodyPr wrap="square" rtlCol="0">
            <a:spAutoFit/>
          </a:bodyPr>
          <a:lstStyle/>
          <a:p>
            <a:r>
              <a:rPr lang="en-US" b="1" dirty="0"/>
              <a:t>$ 1.4 M over 2 years</a:t>
            </a:r>
            <a:r>
              <a:rPr lang="en-US" dirty="0"/>
              <a:t>. SLAC leading, Osprey primary contractor (M. </a:t>
            </a:r>
            <a:r>
              <a:rPr lang="en-US" dirty="0" err="1"/>
              <a:t>Davidsaver</a:t>
            </a:r>
            <a:r>
              <a:rPr lang="en-US" dirty="0"/>
              <a:t>, G. McIntyre). Kay </a:t>
            </a:r>
            <a:r>
              <a:rPr lang="en-US" dirty="0" err="1"/>
              <a:t>Kasemir</a:t>
            </a:r>
            <a:r>
              <a:rPr lang="en-US" dirty="0"/>
              <a:t> (ORNL) adding for core-</a:t>
            </a:r>
            <a:r>
              <a:rPr lang="en-US" dirty="0" err="1"/>
              <a:t>pva</a:t>
            </a:r>
            <a:r>
              <a:rPr lang="en-US" dirty="0"/>
              <a:t>. Many, many thanks to Dale Dale Hugo </a:t>
            </a:r>
            <a:r>
              <a:rPr lang="en-US" dirty="0" err="1"/>
              <a:t>Leschnitzer</a:t>
            </a:r>
            <a:r>
              <a:rPr lang="en-US" dirty="0"/>
              <a:t> &amp; Mark </a:t>
            </a:r>
            <a:r>
              <a:rPr lang="en-US" dirty="0" err="1"/>
              <a:t>Hahnert</a:t>
            </a:r>
            <a:r>
              <a:rPr lang="en-US" dirty="0"/>
              <a:t> (US Dept of Energy, Office of Science). </a:t>
            </a:r>
          </a:p>
        </p:txBody>
      </p:sp>
      <p:sp>
        <p:nvSpPr>
          <p:cNvPr id="16" name="TextBox 15">
            <a:extLst>
              <a:ext uri="{FF2B5EF4-FFF2-40B4-BE49-F238E27FC236}">
                <a16:creationId xmlns:a16="http://schemas.microsoft.com/office/drawing/2014/main" id="{DE156AB1-FDED-9359-87A0-5F0EFECED098}"/>
              </a:ext>
            </a:extLst>
          </p:cNvPr>
          <p:cNvSpPr txBox="1"/>
          <p:nvPr/>
        </p:nvSpPr>
        <p:spPr>
          <a:xfrm>
            <a:off x="5999878" y="1676366"/>
            <a:ext cx="6001789" cy="5117363"/>
          </a:xfrm>
          <a:prstGeom prst="rect">
            <a:avLst/>
          </a:prstGeom>
          <a:noFill/>
        </p:spPr>
        <p:txBody>
          <a:bodyPr wrap="square">
            <a:spAutoFit/>
          </a:bodyPr>
          <a:lstStyle/>
          <a:p>
            <a:pPr marL="0" marR="0">
              <a:lnSpc>
                <a:spcPct val="107000"/>
              </a:lnSpc>
              <a:spcBef>
                <a:spcPts val="0"/>
              </a:spcBef>
              <a:spcAft>
                <a:spcPts val="0"/>
              </a:spcAft>
            </a:pPr>
            <a:r>
              <a:rPr lang="en-US" sz="1800" b="1" u="sng" dirty="0">
                <a:effectLst/>
                <a:latin typeface="Calibri" panose="020F0502020204030204" pitchFamily="34" charset="0"/>
                <a:ea typeface="Times New Roman" panose="02020603050405020304" pitchFamily="18" charset="0"/>
                <a:cs typeface="Calibri" panose="020F0502020204030204" pitchFamily="34" charset="0"/>
              </a:rPr>
              <a:t>Year One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1. Technology analysis and selection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2. Implement a simple prototype containing TLS additions to the EPICS PV Access protocol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3. Design changes to EPICS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4. Implement prototype for PV Access Name Server changes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5. Implement prototype for client authorization via certificate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6. Integrate with site-specific authentication protocols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7. PVA Protocol Performance tests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8. PV Access Name Server Performance tests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9. Functional Verification Testing and Combined Report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 </a:t>
            </a:r>
            <a:r>
              <a:rPr lang="en-US" sz="1800" b="1" u="sng" dirty="0">
                <a:effectLst/>
                <a:latin typeface="Calibri" panose="020F0502020204030204" pitchFamily="34" charset="0"/>
                <a:ea typeface="Times New Roman" panose="02020603050405020304" pitchFamily="18" charset="0"/>
                <a:cs typeface="Calibri" panose="020F0502020204030204" pitchFamily="34" charset="0"/>
              </a:rPr>
              <a:t>Year Two</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1. Implement Beta version of PVA TLS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2. Update Beta with performance and usability improvements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3. Update Beta with certificate management improvements -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4. Release Beta to SLAC and monitor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effectLst/>
                <a:latin typeface="Calibri" panose="020F0502020204030204" pitchFamily="34" charset="0"/>
                <a:ea typeface="Times New Roman" panose="02020603050405020304" pitchFamily="18" charset="0"/>
                <a:cs typeface="Calibri" panose="020F0502020204030204" pitchFamily="34" charset="0"/>
              </a:rPr>
              <a:t>6. Release Beta to selected facilities and monitor results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83798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A094-5910-975D-C952-06ADCA3F31C5}"/>
              </a:ext>
            </a:extLst>
          </p:cNvPr>
          <p:cNvSpPr>
            <a:spLocks noGrp="1"/>
          </p:cNvSpPr>
          <p:nvPr>
            <p:ph type="title"/>
          </p:nvPr>
        </p:nvSpPr>
        <p:spPr>
          <a:xfrm>
            <a:off x="609600" y="370391"/>
            <a:ext cx="10972800" cy="543036"/>
          </a:xfrm>
        </p:spPr>
        <p:txBody>
          <a:bodyPr>
            <a:normAutofit fontScale="90000"/>
          </a:bodyPr>
          <a:lstStyle/>
          <a:p>
            <a:r>
              <a:rPr lang="en-US" dirty="0"/>
              <a:t>Contents</a:t>
            </a:r>
          </a:p>
        </p:txBody>
      </p:sp>
      <p:sp>
        <p:nvSpPr>
          <p:cNvPr id="5" name="Content Placeholder 7">
            <a:extLst>
              <a:ext uri="{FF2B5EF4-FFF2-40B4-BE49-F238E27FC236}">
                <a16:creationId xmlns:a16="http://schemas.microsoft.com/office/drawing/2014/main" id="{58E69DAC-5E77-16EC-1676-BEDB441090F7}"/>
              </a:ext>
            </a:extLst>
          </p:cNvPr>
          <p:cNvSpPr txBox="1">
            <a:spLocks/>
          </p:cNvSpPr>
          <p:nvPr/>
        </p:nvSpPr>
        <p:spPr>
          <a:xfrm>
            <a:off x="556445" y="1730208"/>
            <a:ext cx="11079109" cy="4739936"/>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Clr>
                <a:srgbClr val="981E32"/>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rgbClr val="981E32"/>
              </a:buClr>
              <a:buSzPct val="120000"/>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981E32"/>
              </a:buClr>
              <a:buSzPct val="120000"/>
              <a:buFont typeface="Arial"/>
              <a:buChar char="•"/>
              <a:defRPr sz="2400" b="0" kern="1200">
                <a:solidFill>
                  <a:schemeClr val="tx1"/>
                </a:solidFill>
                <a:latin typeface="+mn-lt"/>
                <a:ea typeface="+mn-ea"/>
                <a:cs typeface="+mn-cs"/>
              </a:defRPr>
            </a:lvl3pPr>
            <a:lvl4pPr marL="16002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lvl="1" indent="-514350">
              <a:buFont typeface="+mj-lt"/>
              <a:buAutoNum type="arabicPeriod"/>
            </a:pPr>
            <a:r>
              <a:rPr lang="en-US" sz="2400" dirty="0">
                <a:solidFill>
                  <a:schemeClr val="bg1">
                    <a:lumMod val="65000"/>
                  </a:schemeClr>
                </a:solidFill>
              </a:rPr>
              <a:t>Accelerator computing</a:t>
            </a:r>
          </a:p>
          <a:p>
            <a:pPr marL="914400" lvl="1" indent="-514350">
              <a:buFont typeface="+mj-lt"/>
              <a:buAutoNum type="arabicPeriod"/>
            </a:pPr>
            <a:r>
              <a:rPr lang="en-US" sz="2400" dirty="0">
                <a:solidFill>
                  <a:schemeClr val="bg1">
                    <a:lumMod val="65000"/>
                  </a:schemeClr>
                </a:solidFill>
              </a:rPr>
              <a:t>Example Cyber Statistics, Regulations, and Thinking</a:t>
            </a:r>
            <a:br>
              <a:rPr lang="en-US" sz="2400" dirty="0">
                <a:solidFill>
                  <a:schemeClr val="bg1">
                    <a:lumMod val="65000"/>
                  </a:schemeClr>
                </a:solidFill>
              </a:rPr>
            </a:br>
            <a:endParaRPr lang="en-US" sz="2400" dirty="0">
              <a:solidFill>
                <a:schemeClr val="bg1">
                  <a:lumMod val="65000"/>
                </a:schemeClr>
              </a:solidFill>
            </a:endParaRPr>
          </a:p>
          <a:p>
            <a:pPr marL="914400" lvl="1" indent="-514350">
              <a:buFont typeface="+mj-lt"/>
              <a:buAutoNum type="arabicPeriod"/>
            </a:pPr>
            <a:r>
              <a:rPr lang="en-US" sz="2400" dirty="0">
                <a:solidFill>
                  <a:schemeClr val="bg1">
                    <a:lumMod val="65000"/>
                  </a:schemeClr>
                </a:solidFill>
              </a:rPr>
              <a:t>Typical Cyber Computer Architecture for Accelerators </a:t>
            </a:r>
          </a:p>
          <a:p>
            <a:pPr marL="914400" lvl="1" indent="-514350">
              <a:buFont typeface="+mj-lt"/>
              <a:buAutoNum type="arabicPeriod"/>
            </a:pPr>
            <a:r>
              <a:rPr lang="en-US" sz="2400" dirty="0">
                <a:solidFill>
                  <a:schemeClr val="bg1">
                    <a:lumMod val="65000"/>
                  </a:schemeClr>
                </a:solidFill>
              </a:rPr>
              <a:t>Conducting a Cyber Security Review</a:t>
            </a:r>
            <a:br>
              <a:rPr lang="en-US" sz="2400" dirty="0">
                <a:solidFill>
                  <a:schemeClr val="bg1">
                    <a:lumMod val="65000"/>
                  </a:schemeClr>
                </a:solidFill>
              </a:rPr>
            </a:br>
            <a:endParaRPr lang="en-US" sz="2400" dirty="0">
              <a:solidFill>
                <a:schemeClr val="bg1">
                  <a:lumMod val="65000"/>
                </a:schemeClr>
              </a:solidFill>
            </a:endParaRPr>
          </a:p>
          <a:p>
            <a:pPr marL="914400" lvl="1" indent="-514350">
              <a:buFont typeface="+mj-lt"/>
              <a:buAutoNum type="arabicPeriod"/>
            </a:pPr>
            <a:r>
              <a:rPr lang="en-US" sz="2400" dirty="0">
                <a:solidFill>
                  <a:schemeClr val="bg1">
                    <a:lumMod val="65000"/>
                  </a:schemeClr>
                </a:solidFill>
              </a:rPr>
              <a:t>Extant Accelerator Control System Cyber Issue, EPICS</a:t>
            </a:r>
          </a:p>
          <a:p>
            <a:pPr marL="914400" lvl="1" indent="-514350">
              <a:buFont typeface="+mj-lt"/>
              <a:buAutoNum type="arabicPeriod"/>
            </a:pPr>
            <a:r>
              <a:rPr lang="en-US" sz="2400" dirty="0">
                <a:solidFill>
                  <a:schemeClr val="bg1">
                    <a:lumMod val="65000"/>
                  </a:schemeClr>
                </a:solidFill>
              </a:rPr>
              <a:t>Improving EPICS cyber security.</a:t>
            </a:r>
            <a:br>
              <a:rPr lang="en-US" sz="2400" dirty="0">
                <a:solidFill>
                  <a:schemeClr val="bg1">
                    <a:lumMod val="65000"/>
                  </a:schemeClr>
                </a:solidFill>
              </a:rPr>
            </a:br>
            <a:endParaRPr lang="en-US" sz="2400" dirty="0">
              <a:solidFill>
                <a:schemeClr val="bg1">
                  <a:lumMod val="65000"/>
                </a:schemeClr>
              </a:solidFill>
            </a:endParaRPr>
          </a:p>
          <a:p>
            <a:pPr marL="914400" lvl="1" indent="-514350">
              <a:buFont typeface="+mj-lt"/>
              <a:buAutoNum type="arabicPeriod"/>
            </a:pPr>
            <a:r>
              <a:rPr lang="en-US" sz="2400" dirty="0"/>
              <a:t>New Cyber Regulatory Framework, Compliance Challenge, and Future</a:t>
            </a:r>
            <a:br>
              <a:rPr lang="en-US" sz="2400" dirty="0"/>
            </a:br>
            <a:endParaRPr lang="en-US" sz="2400" dirty="0"/>
          </a:p>
          <a:p>
            <a:pPr marL="914400" lvl="1" indent="-514350">
              <a:buFont typeface="+mj-lt"/>
              <a:buAutoNum type="arabicPeriod"/>
            </a:pPr>
            <a:r>
              <a:rPr lang="en-US" sz="2400" dirty="0">
                <a:solidFill>
                  <a:schemeClr val="bg1">
                    <a:lumMod val="65000"/>
                  </a:schemeClr>
                </a:solidFill>
                <a:cs typeface="Arial" panose="020B0604020202020204" pitchFamily="34" charset="0"/>
              </a:rPr>
              <a:t>Summary</a:t>
            </a:r>
          </a:p>
        </p:txBody>
      </p:sp>
    </p:spTree>
    <p:extLst>
      <p:ext uri="{BB962C8B-B14F-4D97-AF65-F5344CB8AC3E}">
        <p14:creationId xmlns:p14="http://schemas.microsoft.com/office/powerpoint/2010/main" val="2979763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A094-5910-975D-C952-06ADCA3F31C5}"/>
              </a:ext>
            </a:extLst>
          </p:cNvPr>
          <p:cNvSpPr>
            <a:spLocks noGrp="1"/>
          </p:cNvSpPr>
          <p:nvPr>
            <p:ph type="title"/>
          </p:nvPr>
        </p:nvSpPr>
        <p:spPr>
          <a:xfrm>
            <a:off x="609600" y="370391"/>
            <a:ext cx="10972800" cy="543036"/>
          </a:xfrm>
        </p:spPr>
        <p:txBody>
          <a:bodyPr>
            <a:normAutofit fontScale="90000"/>
          </a:bodyPr>
          <a:lstStyle/>
          <a:p>
            <a:r>
              <a:rPr lang="en-US" dirty="0"/>
              <a:t>Contents</a:t>
            </a:r>
          </a:p>
        </p:txBody>
      </p:sp>
      <p:sp>
        <p:nvSpPr>
          <p:cNvPr id="5" name="Content Placeholder 7">
            <a:extLst>
              <a:ext uri="{FF2B5EF4-FFF2-40B4-BE49-F238E27FC236}">
                <a16:creationId xmlns:a16="http://schemas.microsoft.com/office/drawing/2014/main" id="{58E69DAC-5E77-16EC-1676-BEDB441090F7}"/>
              </a:ext>
            </a:extLst>
          </p:cNvPr>
          <p:cNvSpPr txBox="1">
            <a:spLocks/>
          </p:cNvSpPr>
          <p:nvPr/>
        </p:nvSpPr>
        <p:spPr>
          <a:xfrm>
            <a:off x="556445" y="1730208"/>
            <a:ext cx="11079109" cy="4739936"/>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Clr>
                <a:srgbClr val="981E32"/>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rgbClr val="981E32"/>
              </a:buClr>
              <a:buSzPct val="120000"/>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981E32"/>
              </a:buClr>
              <a:buSzPct val="120000"/>
              <a:buFont typeface="Arial"/>
              <a:buChar char="•"/>
              <a:defRPr sz="2400" b="0" kern="1200">
                <a:solidFill>
                  <a:schemeClr val="tx1"/>
                </a:solidFill>
                <a:latin typeface="+mn-lt"/>
                <a:ea typeface="+mn-ea"/>
                <a:cs typeface="+mn-cs"/>
              </a:defRPr>
            </a:lvl3pPr>
            <a:lvl4pPr marL="16002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lvl="1" indent="-514350">
              <a:buFont typeface="+mj-lt"/>
              <a:buAutoNum type="arabicPeriod"/>
            </a:pPr>
            <a:r>
              <a:rPr lang="en-US" sz="2400" dirty="0"/>
              <a:t>Accelerator computing</a:t>
            </a:r>
          </a:p>
          <a:p>
            <a:pPr marL="914400" lvl="1" indent="-514350">
              <a:buFont typeface="+mj-lt"/>
              <a:buAutoNum type="arabicPeriod"/>
            </a:pPr>
            <a:r>
              <a:rPr lang="en-US" sz="2400" dirty="0"/>
              <a:t>Example Cyber Statistics, Regulations, and Thinking</a:t>
            </a:r>
            <a:br>
              <a:rPr lang="en-US" sz="2400" dirty="0"/>
            </a:br>
            <a:endParaRPr lang="en-US" sz="2400" dirty="0"/>
          </a:p>
          <a:p>
            <a:pPr marL="914400" lvl="1" indent="-514350">
              <a:buFont typeface="+mj-lt"/>
              <a:buAutoNum type="arabicPeriod"/>
            </a:pPr>
            <a:r>
              <a:rPr lang="en-US" sz="2400" dirty="0"/>
              <a:t>Typical Cyber Computer Architecture for Accelerators </a:t>
            </a:r>
          </a:p>
          <a:p>
            <a:pPr marL="914400" lvl="1" indent="-514350">
              <a:buFont typeface="+mj-lt"/>
              <a:buAutoNum type="arabicPeriod"/>
            </a:pPr>
            <a:r>
              <a:rPr lang="en-US" sz="2400" dirty="0"/>
              <a:t>Conducting a Cyber Security Review</a:t>
            </a:r>
            <a:br>
              <a:rPr lang="en-US" sz="2400" dirty="0"/>
            </a:br>
            <a:endParaRPr lang="en-US" sz="2400" dirty="0"/>
          </a:p>
          <a:p>
            <a:pPr marL="914400" lvl="1" indent="-514350">
              <a:buFont typeface="+mj-lt"/>
              <a:buAutoNum type="arabicPeriod"/>
            </a:pPr>
            <a:r>
              <a:rPr lang="en-US" sz="2400" dirty="0"/>
              <a:t>Extant Accelerator Control System Cyber Issue, EPICS</a:t>
            </a:r>
          </a:p>
          <a:p>
            <a:pPr marL="914400" lvl="1" indent="-514350">
              <a:buFont typeface="+mj-lt"/>
              <a:buAutoNum type="arabicPeriod"/>
            </a:pPr>
            <a:r>
              <a:rPr lang="en-US" sz="2400" dirty="0"/>
              <a:t>Plan </a:t>
            </a:r>
            <a:r>
              <a:rPr lang="en-US" sz="2400"/>
              <a:t>for Improving EPICS </a:t>
            </a:r>
            <a:r>
              <a:rPr lang="en-US" sz="2400" dirty="0"/>
              <a:t>cyber security</a:t>
            </a:r>
            <a:br>
              <a:rPr lang="en-US" sz="2400" dirty="0"/>
            </a:br>
            <a:endParaRPr lang="en-US" sz="2400" dirty="0"/>
          </a:p>
          <a:p>
            <a:pPr marL="914400" lvl="1" indent="-514350">
              <a:buFont typeface="+mj-lt"/>
              <a:buAutoNum type="arabicPeriod"/>
            </a:pPr>
            <a:r>
              <a:rPr lang="en-US" sz="2400" dirty="0"/>
              <a:t>New Cyber Regulatory Framework, Compliance Challenge, and Future</a:t>
            </a:r>
            <a:br>
              <a:rPr lang="en-US" sz="2400" dirty="0"/>
            </a:br>
            <a:endParaRPr lang="en-US" sz="2400" dirty="0"/>
          </a:p>
          <a:p>
            <a:pPr marL="914400" lvl="1" indent="-514350">
              <a:buFont typeface="+mj-lt"/>
              <a:buAutoNum type="arabicPeriod"/>
            </a:pPr>
            <a:r>
              <a:rPr lang="en-US" sz="2400" dirty="0">
                <a:cs typeface="Arial" panose="020B0604020202020204" pitchFamily="34" charset="0"/>
              </a:rPr>
              <a:t>Summary</a:t>
            </a:r>
          </a:p>
        </p:txBody>
      </p:sp>
    </p:spTree>
    <p:extLst>
      <p:ext uri="{BB962C8B-B14F-4D97-AF65-F5344CB8AC3E}">
        <p14:creationId xmlns:p14="http://schemas.microsoft.com/office/powerpoint/2010/main" val="3027507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E7DAF6D-1329-8006-59DE-3EFEA0075847}"/>
              </a:ext>
            </a:extLst>
          </p:cNvPr>
          <p:cNvSpPr>
            <a:spLocks noGrp="1"/>
          </p:cNvSpPr>
          <p:nvPr>
            <p:ph sz="quarter" idx="14"/>
          </p:nvPr>
        </p:nvSpPr>
        <p:spPr>
          <a:xfrm>
            <a:off x="166255" y="1278307"/>
            <a:ext cx="11887199" cy="5321997"/>
          </a:xfrm>
        </p:spPr>
        <p:txBody>
          <a:bodyPr>
            <a:noAutofit/>
          </a:bodyPr>
          <a:lstStyle/>
          <a:p>
            <a:r>
              <a:rPr lang="en-US" sz="2800" dirty="0">
                <a:effectLst/>
                <a:ea typeface="Arial" panose="020B0604020202020204" pitchFamily="34" charset="0"/>
              </a:rPr>
              <a:t>Guidance – NIST SP 800-82, Guide to Operational Technology (OT) Security</a:t>
            </a:r>
            <a:r>
              <a:rPr lang="en-US" sz="2800" dirty="0">
                <a:ea typeface="Arial" panose="020B0604020202020204" pitchFamily="34" charset="0"/>
              </a:rPr>
              <a:t>.</a:t>
            </a:r>
            <a:r>
              <a:rPr lang="en-US" sz="2800" dirty="0">
                <a:effectLst/>
                <a:ea typeface="Arial" panose="020B0604020202020204" pitchFamily="34" charset="0"/>
              </a:rPr>
              <a:t> </a:t>
            </a:r>
          </a:p>
          <a:p>
            <a:r>
              <a:rPr lang="en-US" sz="2800" dirty="0">
                <a:ea typeface="Arial" panose="020B0604020202020204" pitchFamily="34" charset="0"/>
              </a:rPr>
              <a:t>Regulatory - </a:t>
            </a:r>
            <a:r>
              <a:rPr lang="en-US" sz="2800" dirty="0">
                <a:effectLst/>
                <a:ea typeface="Arial" panose="020B0604020202020204" pitchFamily="34" charset="0"/>
              </a:rPr>
              <a:t>Executive Order (EO) 14028, </a:t>
            </a:r>
            <a:r>
              <a:rPr lang="en-US" sz="2800" i="1" dirty="0">
                <a:effectLst/>
                <a:ea typeface="Arial" panose="020B0604020202020204" pitchFamily="34" charset="0"/>
              </a:rPr>
              <a:t>Improving the Nation’s </a:t>
            </a:r>
            <a:r>
              <a:rPr lang="en-US" sz="2800" i="1" dirty="0">
                <a:effectLst/>
                <a:ea typeface="Arial" panose="020B0604020202020204" pitchFamily="34" charset="0"/>
                <a:cs typeface="Arial" panose="020B0604020202020204" pitchFamily="34" charset="0"/>
              </a:rPr>
              <a:t>Cybersecurity. </a:t>
            </a:r>
            <a:br>
              <a:rPr lang="en-US" sz="2800" i="1" dirty="0">
                <a:effectLst/>
                <a:ea typeface="Arial" panose="020B0604020202020204" pitchFamily="34" charset="0"/>
                <a:cs typeface="Arial" panose="020B0604020202020204" pitchFamily="34" charset="0"/>
              </a:rPr>
            </a:br>
            <a:r>
              <a:rPr lang="en-US" sz="2800" dirty="0">
                <a:effectLst/>
                <a:ea typeface="Arial" panose="020B0604020202020204" pitchFamily="34" charset="0"/>
                <a:cs typeface="Arial" panose="020B0604020202020204" pitchFamily="34" charset="0"/>
              </a:rPr>
              <a:t>Calls for a “</a:t>
            </a:r>
            <a:r>
              <a:rPr lang="en-US" sz="2800" dirty="0">
                <a:solidFill>
                  <a:srgbClr val="FF0000"/>
                </a:solidFill>
                <a:effectLst/>
                <a:ea typeface="Arial" panose="020B0604020202020204" pitchFamily="34" charset="0"/>
                <a:cs typeface="Arial" panose="020B0604020202020204" pitchFamily="34" charset="0"/>
              </a:rPr>
              <a:t>Zero Trust</a:t>
            </a:r>
            <a:r>
              <a:rPr lang="en-US" sz="2800" dirty="0">
                <a:effectLst/>
                <a:ea typeface="Arial" panose="020B0604020202020204" pitchFamily="34" charset="0"/>
                <a:cs typeface="Arial" panose="020B0604020202020204" pitchFamily="34" charset="0"/>
              </a:rPr>
              <a:t>” posture</a:t>
            </a:r>
          </a:p>
          <a:p>
            <a:pPr lvl="1"/>
            <a:r>
              <a:rPr lang="en-US" dirty="0">
                <a:ea typeface="Arial" panose="020B0604020202020204" pitchFamily="34" charset="0"/>
                <a:cs typeface="Arial" panose="020B0604020202020204" pitchFamily="34" charset="0"/>
              </a:rPr>
              <a:t>OMB Memorandum M-22-09</a:t>
            </a:r>
            <a:r>
              <a:rPr lang="en-US" i="1" dirty="0">
                <a:ea typeface="Arial" panose="020B0604020202020204" pitchFamily="34" charset="0"/>
                <a:cs typeface="Arial" panose="020B0604020202020204" pitchFamily="34" charset="0"/>
              </a:rPr>
              <a:t>, Moving the U.S. Government Toward </a:t>
            </a:r>
            <a:r>
              <a:rPr lang="en-US" i="1" dirty="0">
                <a:solidFill>
                  <a:srgbClr val="FF0000"/>
                </a:solidFill>
                <a:ea typeface="Arial" panose="020B0604020202020204" pitchFamily="34" charset="0"/>
                <a:cs typeface="Arial" panose="020B0604020202020204" pitchFamily="34" charset="0"/>
              </a:rPr>
              <a:t>Zero Trust </a:t>
            </a:r>
            <a:r>
              <a:rPr lang="en-US" i="1" dirty="0">
                <a:ea typeface="Arial" panose="020B0604020202020204" pitchFamily="34" charset="0"/>
                <a:cs typeface="Arial" panose="020B0604020202020204" pitchFamily="34" charset="0"/>
              </a:rPr>
              <a:t>Cybersecurity Principles</a:t>
            </a:r>
          </a:p>
          <a:p>
            <a:pPr lvl="2"/>
            <a:r>
              <a:rPr lang="en-US" sz="2800" dirty="0"/>
              <a:t>DOE Plan to Implement Zero Trust Architecture (ZTA), July 11, 2021</a:t>
            </a:r>
          </a:p>
          <a:p>
            <a:pPr lvl="2"/>
            <a:r>
              <a:rPr lang="en-US" sz="2800" dirty="0"/>
              <a:t>DOE Improving Cybersecurity: Guide to Implement Zero Trust Architecture, DOE OCIO, March 2022</a:t>
            </a:r>
          </a:p>
          <a:p>
            <a:pPr lvl="2"/>
            <a:r>
              <a:rPr lang="en-US" sz="2800" dirty="0"/>
              <a:t>DOE Moving the U.S. Government Toward Zero Trust Cybersecurity Principles Zero Trust Strategy Document. M-22-09, Gina Fisk, DOE-SC CISO, July 2022</a:t>
            </a:r>
          </a:p>
          <a:p>
            <a:pPr marL="457200" lvl="1" indent="0">
              <a:buNone/>
            </a:pPr>
            <a:endParaRPr lang="en-US" dirty="0"/>
          </a:p>
          <a:p>
            <a:pPr lvl="1"/>
            <a:endParaRPr lang="en-US" i="1" dirty="0">
              <a:effectLst/>
              <a:ea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FD8CB52F-DDD4-D610-409C-40BDFD4BBE01}"/>
              </a:ext>
            </a:extLst>
          </p:cNvPr>
          <p:cNvSpPr>
            <a:spLocks noGrp="1"/>
          </p:cNvSpPr>
          <p:nvPr>
            <p:ph type="body" sz="quarter" idx="13"/>
          </p:nvPr>
        </p:nvSpPr>
        <p:spPr/>
        <p:txBody>
          <a:bodyPr>
            <a:noAutofit/>
          </a:bodyPr>
          <a:lstStyle/>
          <a:p>
            <a:endParaRPr lang="en-US" sz="1200"/>
          </a:p>
        </p:txBody>
      </p:sp>
      <p:sp>
        <p:nvSpPr>
          <p:cNvPr id="4" name="Title 3">
            <a:extLst>
              <a:ext uri="{FF2B5EF4-FFF2-40B4-BE49-F238E27FC236}">
                <a16:creationId xmlns:a16="http://schemas.microsoft.com/office/drawing/2014/main" id="{50B24503-72F3-3682-2572-58254D935470}"/>
              </a:ext>
            </a:extLst>
          </p:cNvPr>
          <p:cNvSpPr>
            <a:spLocks noGrp="1"/>
          </p:cNvSpPr>
          <p:nvPr>
            <p:ph type="title"/>
          </p:nvPr>
        </p:nvSpPr>
        <p:spPr>
          <a:xfrm>
            <a:off x="166255" y="420065"/>
            <a:ext cx="11887199" cy="543036"/>
          </a:xfrm>
        </p:spPr>
        <p:txBody>
          <a:bodyPr>
            <a:noAutofit/>
          </a:bodyPr>
          <a:lstStyle/>
          <a:p>
            <a:r>
              <a:rPr lang="en-US" sz="3200" dirty="0">
                <a:solidFill>
                  <a:srgbClr val="C00000"/>
                </a:solidFill>
              </a:rPr>
              <a:t>Cyber Security Recommendations and U.S. Regulatory Framework</a:t>
            </a:r>
          </a:p>
        </p:txBody>
      </p:sp>
    </p:spTree>
    <p:extLst>
      <p:ext uri="{BB962C8B-B14F-4D97-AF65-F5344CB8AC3E}">
        <p14:creationId xmlns:p14="http://schemas.microsoft.com/office/powerpoint/2010/main" val="1904700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85B1EF-2264-8D2B-22EF-BE676B1E48FF}"/>
              </a:ext>
            </a:extLst>
          </p:cNvPr>
          <p:cNvSpPr>
            <a:spLocks noGrp="1"/>
          </p:cNvSpPr>
          <p:nvPr>
            <p:ph sz="quarter" idx="14"/>
          </p:nvPr>
        </p:nvSpPr>
        <p:spPr>
          <a:xfrm>
            <a:off x="192912" y="737586"/>
            <a:ext cx="11806176" cy="769096"/>
          </a:xfrm>
          <a:solidFill>
            <a:schemeClr val="bg1"/>
          </a:solidFill>
        </p:spPr>
        <p:txBody>
          <a:bodyPr>
            <a:normAutofit/>
          </a:bodyPr>
          <a:lstStyle/>
          <a:p>
            <a:pPr marL="571500" lvl="2" indent="0">
              <a:spcBef>
                <a:spcPts val="0"/>
              </a:spcBef>
              <a:buNone/>
            </a:pPr>
            <a:r>
              <a:rPr lang="en-US" sz="2000" dirty="0">
                <a:solidFill>
                  <a:srgbClr val="000000"/>
                </a:solidFill>
                <a:latin typeface="Calibri" panose="020F0502020204030204" pitchFamily="34" charset="0"/>
              </a:rPr>
              <a:t>Zero Trust Architecture order [2] </a:t>
            </a:r>
            <a:r>
              <a:rPr lang="en-US" sz="2000" dirty="0">
                <a:solidFill>
                  <a:srgbClr val="FF0000"/>
                </a:solidFill>
                <a:latin typeface="Calibri" panose="020F0502020204030204" pitchFamily="34" charset="0"/>
              </a:rPr>
              <a:t>Principle; authenticate individuals for each action they take; and make authentication so ubiquitous that the secure perimeter can and should be dismantled</a:t>
            </a:r>
            <a:r>
              <a:rPr lang="en-US" sz="2000" dirty="0">
                <a:solidFill>
                  <a:srgbClr val="000000"/>
                </a:solidFill>
                <a:latin typeface="Calibri" panose="020F0502020204030204" pitchFamily="34" charset="0"/>
              </a:rPr>
              <a:t>. </a:t>
            </a:r>
            <a:endParaRPr lang="en-US" sz="2800" dirty="0">
              <a:solidFill>
                <a:srgbClr val="000000"/>
              </a:solidFill>
              <a:latin typeface="Calibri" panose="020F0502020204030204" pitchFamily="34" charset="0"/>
            </a:endParaRPr>
          </a:p>
        </p:txBody>
      </p:sp>
      <p:sp>
        <p:nvSpPr>
          <p:cNvPr id="4" name="Title 3">
            <a:extLst>
              <a:ext uri="{FF2B5EF4-FFF2-40B4-BE49-F238E27FC236}">
                <a16:creationId xmlns:a16="http://schemas.microsoft.com/office/drawing/2014/main" id="{102A7B7A-8EC8-62B9-DF83-09504BFA7957}"/>
              </a:ext>
            </a:extLst>
          </p:cNvPr>
          <p:cNvSpPr>
            <a:spLocks noGrp="1"/>
          </p:cNvSpPr>
          <p:nvPr>
            <p:ph type="title"/>
          </p:nvPr>
        </p:nvSpPr>
        <p:spPr>
          <a:xfrm>
            <a:off x="609600" y="22317"/>
            <a:ext cx="10972800" cy="543036"/>
          </a:xfrm>
        </p:spPr>
        <p:txBody>
          <a:bodyPr>
            <a:normAutofit fontScale="90000"/>
          </a:bodyPr>
          <a:lstStyle/>
          <a:p>
            <a:r>
              <a:rPr lang="en-US" dirty="0"/>
              <a:t>DOE Zero Trust Order Compliance Gap Analysis</a:t>
            </a:r>
          </a:p>
        </p:txBody>
      </p:sp>
      <p:graphicFrame>
        <p:nvGraphicFramePr>
          <p:cNvPr id="5" name="Table 5">
            <a:extLst>
              <a:ext uri="{FF2B5EF4-FFF2-40B4-BE49-F238E27FC236}">
                <a16:creationId xmlns:a16="http://schemas.microsoft.com/office/drawing/2014/main" id="{8311E6F5-692A-AB2E-F398-E82509CCDD19}"/>
              </a:ext>
            </a:extLst>
          </p:cNvPr>
          <p:cNvGraphicFramePr>
            <a:graphicFrameLocks noGrp="1"/>
          </p:cNvGraphicFramePr>
          <p:nvPr>
            <p:extLst>
              <p:ext uri="{D42A27DB-BD31-4B8C-83A1-F6EECF244321}">
                <p14:modId xmlns:p14="http://schemas.microsoft.com/office/powerpoint/2010/main" val="2708580429"/>
              </p:ext>
            </p:extLst>
          </p:nvPr>
        </p:nvGraphicFramePr>
        <p:xfrm>
          <a:off x="259772" y="1583241"/>
          <a:ext cx="11731335" cy="5092767"/>
        </p:xfrm>
        <a:graphic>
          <a:graphicData uri="http://schemas.openxmlformats.org/drawingml/2006/table">
            <a:tbl>
              <a:tblPr firstRow="1" bandRow="1">
                <a:tableStyleId>{5C22544A-7EE6-4342-B048-85BDC9FD1C3A}</a:tableStyleId>
              </a:tblPr>
              <a:tblGrid>
                <a:gridCol w="6054183">
                  <a:extLst>
                    <a:ext uri="{9D8B030D-6E8A-4147-A177-3AD203B41FA5}">
                      <a16:colId xmlns:a16="http://schemas.microsoft.com/office/drawing/2014/main" val="2459163653"/>
                    </a:ext>
                  </a:extLst>
                </a:gridCol>
                <a:gridCol w="5677152">
                  <a:extLst>
                    <a:ext uri="{9D8B030D-6E8A-4147-A177-3AD203B41FA5}">
                      <a16:colId xmlns:a16="http://schemas.microsoft.com/office/drawing/2014/main" val="1310355901"/>
                    </a:ext>
                  </a:extLst>
                </a:gridCol>
              </a:tblGrid>
              <a:tr h="513249">
                <a:tc>
                  <a:txBody>
                    <a:bodyPr/>
                    <a:lstStyle/>
                    <a:p>
                      <a:r>
                        <a:rPr lang="en-US" dirty="0"/>
                        <a:t>DOE Zero Trust Guidance (from [6])</a:t>
                      </a:r>
                    </a:p>
                  </a:txBody>
                  <a:tcPr/>
                </a:tc>
                <a:tc>
                  <a:txBody>
                    <a:bodyPr/>
                    <a:lstStyle/>
                    <a:p>
                      <a:r>
                        <a:rPr lang="en-US" dirty="0"/>
                        <a:t>Norms in Accelerator Distributed Controls network</a:t>
                      </a:r>
                    </a:p>
                  </a:txBody>
                  <a:tcPr/>
                </a:tc>
                <a:extLst>
                  <a:ext uri="{0D108BD9-81ED-4DB2-BD59-A6C34878D82A}">
                    <a16:rowId xmlns:a16="http://schemas.microsoft.com/office/drawing/2014/main" val="1460029173"/>
                  </a:ext>
                </a:extLst>
              </a:tr>
              <a:tr h="51324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Assume no implicit trust is granted to users, … or resources.</a:t>
                      </a:r>
                      <a:r>
                        <a:rPr lang="en-US" dirty="0">
                          <a:effectLst/>
                        </a:rPr>
                        <a:t> </a:t>
                      </a:r>
                      <a:endParaRPr lang="en-US" sz="1800" dirty="0">
                        <a:solidFill>
                          <a:srgbClr val="000000"/>
                        </a:solidFill>
                        <a:latin typeface="Calibri" panose="020F0502020204030204" pitchFamily="34" charset="0"/>
                      </a:endParaRPr>
                    </a:p>
                  </a:txBody>
                  <a:tcPr/>
                </a:tc>
                <a:tc>
                  <a:txBody>
                    <a:bodyPr/>
                    <a:lstStyle/>
                    <a:p>
                      <a:r>
                        <a:rPr lang="en-US" dirty="0"/>
                        <a:t>A lot of implicit trust granted </a:t>
                      </a:r>
                      <a:r>
                        <a:rPr lang="en-US"/>
                        <a:t>to accelerator users</a:t>
                      </a:r>
                      <a:endParaRPr lang="en-US" dirty="0"/>
                    </a:p>
                  </a:txBody>
                  <a:tcPr/>
                </a:tc>
                <a:extLst>
                  <a:ext uri="{0D108BD9-81ED-4DB2-BD59-A6C34878D82A}">
                    <a16:rowId xmlns:a16="http://schemas.microsoft.com/office/drawing/2014/main" val="3230440556"/>
                  </a:ext>
                </a:extLst>
              </a:tr>
              <a:tr h="513249">
                <a:tc>
                  <a:txBody>
                    <a:bodyPr/>
                    <a:lstStyle/>
                    <a:p>
                      <a:r>
                        <a:rPr lang="en-US" dirty="0"/>
                        <a:t>Foundational tenet… no resource is inherently trusted</a:t>
                      </a:r>
                    </a:p>
                  </a:txBody>
                  <a:tcPr/>
                </a:tc>
                <a:tc>
                  <a:txBody>
                    <a:bodyPr/>
                    <a:lstStyle/>
                    <a:p>
                      <a:r>
                        <a:rPr lang="en-US" dirty="0"/>
                        <a:t>Resources frequently trusted. No way to verify identity nor true operation of resource. EPICS+TLS would enable resource certification. </a:t>
                      </a:r>
                    </a:p>
                  </a:txBody>
                  <a:tcPr/>
                </a:tc>
                <a:extLst>
                  <a:ext uri="{0D108BD9-81ED-4DB2-BD59-A6C34878D82A}">
                    <a16:rowId xmlns:a16="http://schemas.microsoft.com/office/drawing/2014/main" val="466568595"/>
                  </a:ext>
                </a:extLst>
              </a:tr>
              <a:tr h="293285">
                <a:tc>
                  <a:txBody>
                    <a:bodyPr/>
                    <a:lstStyle/>
                    <a:p>
                      <a:r>
                        <a:rPr lang="en-US" dirty="0"/>
                        <a:t>… and must be continuously authenticated</a:t>
                      </a:r>
                    </a:p>
                  </a:txBody>
                  <a:tcPr/>
                </a:tc>
                <a:tc>
                  <a:txBody>
                    <a:bodyPr/>
                    <a:lstStyle/>
                    <a:p>
                      <a:r>
                        <a:rPr lang="en-US" dirty="0"/>
                        <a:t>Rarely re-authenticate. Could add. Implies work disruption</a:t>
                      </a:r>
                    </a:p>
                  </a:txBody>
                  <a:tcPr/>
                </a:tc>
                <a:extLst>
                  <a:ext uri="{0D108BD9-81ED-4DB2-BD59-A6C34878D82A}">
                    <a16:rowId xmlns:a16="http://schemas.microsoft.com/office/drawing/2014/main" val="74232573"/>
                  </a:ext>
                </a:extLst>
              </a:tr>
              <a:tr h="953177">
                <a:tc>
                  <a:txBody>
                    <a:bodyPr/>
                    <a:lstStyle/>
                    <a:p>
                      <a:r>
                        <a:rPr lang="en-US" dirty="0"/>
                        <a:t>Encrypt data-at-rest and data-in-transit </a:t>
                      </a:r>
                    </a:p>
                  </a:txBody>
                  <a:tcPr/>
                </a:tc>
                <a:tc>
                  <a:txBody>
                    <a:bodyPr/>
                    <a:lstStyle/>
                    <a:p>
                      <a:r>
                        <a:rPr lang="en-US" dirty="0"/>
                        <a:t>Control data-in-transit not encrypted. EPICS+TLS would enable encryption. </a:t>
                      </a:r>
                      <a:br>
                        <a:rPr lang="en-US" dirty="0"/>
                      </a:br>
                      <a:r>
                        <a:rPr lang="en-US" dirty="0"/>
                        <a:t>Data-at-rest (stored, archived) not encrypted. Could add, though won’t be popular.</a:t>
                      </a:r>
                    </a:p>
                  </a:txBody>
                  <a:tcPr/>
                </a:tc>
                <a:extLst>
                  <a:ext uri="{0D108BD9-81ED-4DB2-BD59-A6C34878D82A}">
                    <a16:rowId xmlns:a16="http://schemas.microsoft.com/office/drawing/2014/main" val="1041107040"/>
                  </a:ext>
                </a:extLst>
              </a:tr>
              <a:tr h="682989">
                <a:tc>
                  <a:txBody>
                    <a:bodyPr/>
                    <a:lstStyle/>
                    <a:p>
                      <a:r>
                        <a:rPr lang="en-US" dirty="0"/>
                        <a:t>Multi-factor authentication</a:t>
                      </a:r>
                    </a:p>
                  </a:txBody>
                  <a:tcPr/>
                </a:tc>
                <a:tc>
                  <a:txBody>
                    <a:bodyPr/>
                    <a:lstStyle/>
                    <a:p>
                      <a:r>
                        <a:rPr lang="en-US" dirty="0"/>
                        <a:t>MFA rare inside controls. Possible to add MFA to </a:t>
                      </a:r>
                      <a:r>
                        <a:rPr lang="en-US" dirty="0" err="1"/>
                        <a:t>ssh</a:t>
                      </a:r>
                      <a:r>
                        <a:rPr lang="en-US" dirty="0"/>
                        <a:t>. Must consider MFA for operations.</a:t>
                      </a:r>
                    </a:p>
                  </a:txBody>
                  <a:tcPr/>
                </a:tc>
                <a:extLst>
                  <a:ext uri="{0D108BD9-81ED-4DB2-BD59-A6C34878D82A}">
                    <a16:rowId xmlns:a16="http://schemas.microsoft.com/office/drawing/2014/main" val="4130530956"/>
                  </a:ext>
                </a:extLst>
              </a:tr>
              <a:tr h="682989">
                <a:tc>
                  <a:txBody>
                    <a:bodyPr/>
                    <a:lstStyle/>
                    <a:p>
                      <a:r>
                        <a:rPr lang="en-US" dirty="0"/>
                        <a:t>Malware Detection everywhere</a:t>
                      </a:r>
                    </a:p>
                  </a:txBody>
                  <a:tcPr/>
                </a:tc>
                <a:tc>
                  <a:txBody>
                    <a:bodyPr/>
                    <a:lstStyle/>
                    <a:p>
                      <a:r>
                        <a:rPr lang="en-US" dirty="0"/>
                        <a:t>Uncommon for malware detection in high performance, high availability control systems. Rare for malware in front end computing.</a:t>
                      </a:r>
                    </a:p>
                  </a:txBody>
                  <a:tcPr/>
                </a:tc>
                <a:extLst>
                  <a:ext uri="{0D108BD9-81ED-4DB2-BD59-A6C34878D82A}">
                    <a16:rowId xmlns:a16="http://schemas.microsoft.com/office/drawing/2014/main" val="1046286888"/>
                  </a:ext>
                </a:extLst>
              </a:tr>
            </a:tbl>
          </a:graphicData>
        </a:graphic>
      </p:graphicFrame>
      <p:sp>
        <p:nvSpPr>
          <p:cNvPr id="6" name="TextBox 5">
            <a:extLst>
              <a:ext uri="{FF2B5EF4-FFF2-40B4-BE49-F238E27FC236}">
                <a16:creationId xmlns:a16="http://schemas.microsoft.com/office/drawing/2014/main" id="{BB7AD469-54CC-E207-ABE4-9A9045CD930D}"/>
              </a:ext>
            </a:extLst>
          </p:cNvPr>
          <p:cNvSpPr txBox="1"/>
          <p:nvPr/>
        </p:nvSpPr>
        <p:spPr>
          <a:xfrm>
            <a:off x="658437" y="7905508"/>
            <a:ext cx="11110477" cy="3508653"/>
          </a:xfrm>
          <a:prstGeom prst="rect">
            <a:avLst/>
          </a:prstGeom>
          <a:noFill/>
        </p:spPr>
        <p:txBody>
          <a:bodyPr wrap="none" rtlCol="0">
            <a:spAutoFit/>
          </a:bodyPr>
          <a:lstStyle/>
          <a:p>
            <a:pPr marL="1257300" lvl="3">
              <a:spcBef>
                <a:spcPts val="0"/>
              </a:spcBef>
            </a:pPr>
            <a:r>
              <a:rPr lang="en-US" sz="2400" dirty="0">
                <a:solidFill>
                  <a:srgbClr val="000000"/>
                </a:solidFill>
                <a:latin typeface="Calibri" panose="020F0502020204030204" pitchFamily="34" charset="0"/>
              </a:rPr>
              <a:t>Sequestered network rather than strong internal authentication</a:t>
            </a:r>
          </a:p>
          <a:p>
            <a:pPr marL="1257300" lvl="3">
              <a:spcBef>
                <a:spcPts val="0"/>
              </a:spcBef>
            </a:pPr>
            <a:endParaRPr lang="en-US" sz="2400" dirty="0">
              <a:solidFill>
                <a:srgbClr val="000000"/>
              </a:solidFill>
              <a:latin typeface="Calibri" panose="020F0502020204030204" pitchFamily="34" charset="0"/>
            </a:endParaRPr>
          </a:p>
          <a:p>
            <a:pPr marL="1257300" lvl="3">
              <a:spcBef>
                <a:spcPts val="0"/>
              </a:spcBef>
            </a:pPr>
            <a:r>
              <a:rPr lang="en-US" dirty="0">
                <a:solidFill>
                  <a:srgbClr val="000000"/>
                </a:solidFill>
                <a:latin typeface="Calibri" panose="020F0502020204030204" pitchFamily="34" charset="0"/>
              </a:rPr>
              <a:t>So some places we can continue to use MFA. But most can’t. </a:t>
            </a:r>
          </a:p>
          <a:p>
            <a:pPr marL="1257300" lvl="3">
              <a:spcBef>
                <a:spcPts val="0"/>
              </a:spcBef>
            </a:pPr>
            <a:r>
              <a:rPr lang="en-US" dirty="0">
                <a:solidFill>
                  <a:srgbClr val="000000"/>
                </a:solidFill>
                <a:latin typeface="Calibri" panose="020F0502020204030204" pitchFamily="34" charset="0"/>
              </a:rPr>
              <a:t>Where can we put </a:t>
            </a:r>
            <a:r>
              <a:rPr lang="en-US" dirty="0" err="1">
                <a:solidFill>
                  <a:srgbClr val="000000"/>
                </a:solidFill>
                <a:latin typeface="Calibri" panose="020F0502020204030204" pitchFamily="34" charset="0"/>
              </a:rPr>
              <a:t>crowdstrike</a:t>
            </a:r>
            <a:r>
              <a:rPr lang="en-US" dirty="0">
                <a:solidFill>
                  <a:srgbClr val="000000"/>
                </a:solidFill>
                <a:latin typeface="Calibri" panose="020F0502020204030204" pitchFamily="34" charset="0"/>
              </a:rPr>
              <a:t>? Where is it not technically feasible: FPGA, firmware front end systems. </a:t>
            </a:r>
          </a:p>
          <a:p>
            <a:pPr marL="1257300" lvl="3">
              <a:spcBef>
                <a:spcPts val="0"/>
              </a:spcBef>
            </a:pPr>
            <a:r>
              <a:rPr lang="en-US" dirty="0">
                <a:solidFill>
                  <a:srgbClr val="000000"/>
                </a:solidFill>
                <a:latin typeface="Calibri" panose="020F0502020204030204" pitchFamily="34" charset="0"/>
              </a:rPr>
              <a:t>Where could we but so far has been resisted. HPC? Control system?</a:t>
            </a:r>
          </a:p>
          <a:p>
            <a:pPr marL="1257300" lvl="3">
              <a:spcBef>
                <a:spcPts val="0"/>
              </a:spcBef>
            </a:pPr>
            <a:r>
              <a:rPr lang="en-US" dirty="0">
                <a:solidFill>
                  <a:srgbClr val="000000"/>
                </a:solidFill>
                <a:latin typeface="Calibri" panose="020F0502020204030204" pitchFamily="34" charset="0"/>
              </a:rPr>
              <a:t>Write exceptions, but balance and mitigate the exceptions. </a:t>
            </a:r>
          </a:p>
          <a:p>
            <a:pPr marL="800100" lvl="2">
              <a:spcBef>
                <a:spcPts val="0"/>
              </a:spcBef>
            </a:pPr>
            <a:r>
              <a:rPr lang="en-US" sz="2800" dirty="0">
                <a:solidFill>
                  <a:srgbClr val="000000"/>
                </a:solidFill>
                <a:latin typeface="Calibri" panose="020F0502020204030204" pitchFamily="34" charset="0"/>
              </a:rPr>
              <a:t>OMB and EO hit DOE</a:t>
            </a:r>
          </a:p>
          <a:p>
            <a:pPr marL="800100" lvl="2">
              <a:spcBef>
                <a:spcPts val="0"/>
              </a:spcBef>
            </a:pPr>
            <a:r>
              <a:rPr lang="en-US" sz="2800" dirty="0">
                <a:solidFill>
                  <a:srgbClr val="000000"/>
                </a:solidFill>
                <a:latin typeface="Calibri" panose="020F0502020204030204" pitchFamily="34" charset="0"/>
              </a:rPr>
              <a:t>But: V low MFA usage</a:t>
            </a:r>
          </a:p>
          <a:p>
            <a:pPr marL="800100" lvl="2">
              <a:spcBef>
                <a:spcPts val="0"/>
              </a:spcBef>
            </a:pPr>
            <a:r>
              <a:rPr lang="en-US" sz="2800" dirty="0">
                <a:solidFill>
                  <a:srgbClr val="000000"/>
                </a:solidFill>
                <a:latin typeface="Calibri" panose="020F0502020204030204" pitchFamily="34" charset="0"/>
              </a:rPr>
              <a:t>Partnership between control, physics, and cyber security.</a:t>
            </a:r>
          </a:p>
          <a:p>
            <a:endParaRPr lang="en-US" dirty="0"/>
          </a:p>
        </p:txBody>
      </p:sp>
    </p:spTree>
    <p:extLst>
      <p:ext uri="{BB962C8B-B14F-4D97-AF65-F5344CB8AC3E}">
        <p14:creationId xmlns:p14="http://schemas.microsoft.com/office/powerpoint/2010/main" val="3141269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A094-5910-975D-C952-06ADCA3F31C5}"/>
              </a:ext>
            </a:extLst>
          </p:cNvPr>
          <p:cNvSpPr>
            <a:spLocks noGrp="1"/>
          </p:cNvSpPr>
          <p:nvPr>
            <p:ph type="title"/>
          </p:nvPr>
        </p:nvSpPr>
        <p:spPr>
          <a:xfrm>
            <a:off x="609600" y="370391"/>
            <a:ext cx="10972800" cy="543036"/>
          </a:xfrm>
        </p:spPr>
        <p:txBody>
          <a:bodyPr>
            <a:normAutofit fontScale="90000"/>
          </a:bodyPr>
          <a:lstStyle/>
          <a:p>
            <a:r>
              <a:rPr lang="en-US" dirty="0"/>
              <a:t>Contents</a:t>
            </a:r>
          </a:p>
        </p:txBody>
      </p:sp>
      <p:sp>
        <p:nvSpPr>
          <p:cNvPr id="5" name="Content Placeholder 7">
            <a:extLst>
              <a:ext uri="{FF2B5EF4-FFF2-40B4-BE49-F238E27FC236}">
                <a16:creationId xmlns:a16="http://schemas.microsoft.com/office/drawing/2014/main" id="{58E69DAC-5E77-16EC-1676-BEDB441090F7}"/>
              </a:ext>
            </a:extLst>
          </p:cNvPr>
          <p:cNvSpPr txBox="1">
            <a:spLocks/>
          </p:cNvSpPr>
          <p:nvPr/>
        </p:nvSpPr>
        <p:spPr>
          <a:xfrm>
            <a:off x="556445" y="1730208"/>
            <a:ext cx="11079109" cy="4739936"/>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Clr>
                <a:srgbClr val="981E32"/>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rgbClr val="981E32"/>
              </a:buClr>
              <a:buSzPct val="120000"/>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981E32"/>
              </a:buClr>
              <a:buSzPct val="120000"/>
              <a:buFont typeface="Arial"/>
              <a:buChar char="•"/>
              <a:defRPr sz="2400" b="0" kern="1200">
                <a:solidFill>
                  <a:schemeClr val="tx1"/>
                </a:solidFill>
                <a:latin typeface="+mn-lt"/>
                <a:ea typeface="+mn-ea"/>
                <a:cs typeface="+mn-cs"/>
              </a:defRPr>
            </a:lvl3pPr>
            <a:lvl4pPr marL="16002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lvl="1" indent="-514350">
              <a:buFont typeface="+mj-lt"/>
              <a:buAutoNum type="arabicPeriod"/>
            </a:pPr>
            <a:r>
              <a:rPr lang="en-US" sz="2400" dirty="0">
                <a:solidFill>
                  <a:schemeClr val="bg1">
                    <a:lumMod val="65000"/>
                  </a:schemeClr>
                </a:solidFill>
              </a:rPr>
              <a:t>Accelerator computing</a:t>
            </a:r>
          </a:p>
          <a:p>
            <a:pPr marL="914400" lvl="1" indent="-514350">
              <a:buFont typeface="+mj-lt"/>
              <a:buAutoNum type="arabicPeriod"/>
            </a:pPr>
            <a:r>
              <a:rPr lang="en-US" sz="2400" dirty="0">
                <a:solidFill>
                  <a:schemeClr val="bg1">
                    <a:lumMod val="65000"/>
                  </a:schemeClr>
                </a:solidFill>
              </a:rPr>
              <a:t>Example Cyber Statistics, Regulations, and Thinking</a:t>
            </a:r>
            <a:br>
              <a:rPr lang="en-US" sz="2400" dirty="0">
                <a:solidFill>
                  <a:schemeClr val="bg1">
                    <a:lumMod val="65000"/>
                  </a:schemeClr>
                </a:solidFill>
              </a:rPr>
            </a:br>
            <a:endParaRPr lang="en-US" sz="2400" dirty="0">
              <a:solidFill>
                <a:schemeClr val="bg1">
                  <a:lumMod val="65000"/>
                </a:schemeClr>
              </a:solidFill>
            </a:endParaRPr>
          </a:p>
          <a:p>
            <a:pPr marL="914400" lvl="1" indent="-514350">
              <a:buFont typeface="+mj-lt"/>
              <a:buAutoNum type="arabicPeriod"/>
            </a:pPr>
            <a:r>
              <a:rPr lang="en-US" sz="2400" dirty="0">
                <a:solidFill>
                  <a:schemeClr val="bg1">
                    <a:lumMod val="65000"/>
                  </a:schemeClr>
                </a:solidFill>
              </a:rPr>
              <a:t>Typical Cyber Computer Architecture for Accelerators </a:t>
            </a:r>
          </a:p>
          <a:p>
            <a:pPr marL="914400" lvl="1" indent="-514350">
              <a:buFont typeface="+mj-lt"/>
              <a:buAutoNum type="arabicPeriod"/>
            </a:pPr>
            <a:r>
              <a:rPr lang="en-US" sz="2400" dirty="0">
                <a:solidFill>
                  <a:schemeClr val="bg1">
                    <a:lumMod val="65000"/>
                  </a:schemeClr>
                </a:solidFill>
              </a:rPr>
              <a:t>Conducting a Cyber Security Review</a:t>
            </a:r>
            <a:br>
              <a:rPr lang="en-US" sz="2400" dirty="0">
                <a:solidFill>
                  <a:schemeClr val="bg1">
                    <a:lumMod val="65000"/>
                  </a:schemeClr>
                </a:solidFill>
              </a:rPr>
            </a:br>
            <a:endParaRPr lang="en-US" sz="2400" dirty="0">
              <a:solidFill>
                <a:schemeClr val="bg1">
                  <a:lumMod val="65000"/>
                </a:schemeClr>
              </a:solidFill>
            </a:endParaRPr>
          </a:p>
          <a:p>
            <a:pPr marL="914400" lvl="1" indent="-514350">
              <a:buFont typeface="+mj-lt"/>
              <a:buAutoNum type="arabicPeriod"/>
            </a:pPr>
            <a:r>
              <a:rPr lang="en-US" sz="2400" dirty="0">
                <a:solidFill>
                  <a:schemeClr val="bg1">
                    <a:lumMod val="65000"/>
                  </a:schemeClr>
                </a:solidFill>
              </a:rPr>
              <a:t>Extant Accelerator Control System Cyber Issue, EPICS</a:t>
            </a:r>
          </a:p>
          <a:p>
            <a:pPr marL="914400" lvl="1" indent="-514350">
              <a:buFont typeface="+mj-lt"/>
              <a:buAutoNum type="arabicPeriod"/>
            </a:pPr>
            <a:r>
              <a:rPr lang="en-US" sz="2400" dirty="0">
                <a:solidFill>
                  <a:schemeClr val="bg1">
                    <a:lumMod val="65000"/>
                  </a:schemeClr>
                </a:solidFill>
              </a:rPr>
              <a:t>Improving EPICS cyber security</a:t>
            </a:r>
            <a:br>
              <a:rPr lang="en-US" sz="2400" dirty="0">
                <a:solidFill>
                  <a:schemeClr val="bg1">
                    <a:lumMod val="65000"/>
                  </a:schemeClr>
                </a:solidFill>
              </a:rPr>
            </a:br>
            <a:endParaRPr lang="en-US" sz="2400" dirty="0">
              <a:solidFill>
                <a:schemeClr val="bg1">
                  <a:lumMod val="65000"/>
                </a:schemeClr>
              </a:solidFill>
            </a:endParaRPr>
          </a:p>
          <a:p>
            <a:pPr marL="914400" lvl="1" indent="-514350">
              <a:buFont typeface="+mj-lt"/>
              <a:buAutoNum type="arabicPeriod"/>
            </a:pPr>
            <a:r>
              <a:rPr lang="en-US" sz="2400" dirty="0">
                <a:solidFill>
                  <a:schemeClr val="bg1">
                    <a:lumMod val="65000"/>
                  </a:schemeClr>
                </a:solidFill>
              </a:rPr>
              <a:t>New Cyber Regulatory Framework, Compliance Challenge, and Future</a:t>
            </a:r>
            <a:br>
              <a:rPr lang="en-US" sz="2400" dirty="0"/>
            </a:br>
            <a:endParaRPr lang="en-US" sz="2400" dirty="0"/>
          </a:p>
          <a:p>
            <a:pPr marL="914400" lvl="1" indent="-514350">
              <a:buFont typeface="+mj-lt"/>
              <a:buAutoNum type="arabicPeriod"/>
            </a:pPr>
            <a:r>
              <a:rPr lang="en-US" sz="2400" dirty="0">
                <a:cs typeface="Arial" panose="020B0604020202020204" pitchFamily="34" charset="0"/>
              </a:rPr>
              <a:t>Summary</a:t>
            </a:r>
          </a:p>
        </p:txBody>
      </p:sp>
    </p:spTree>
    <p:extLst>
      <p:ext uri="{BB962C8B-B14F-4D97-AF65-F5344CB8AC3E}">
        <p14:creationId xmlns:p14="http://schemas.microsoft.com/office/powerpoint/2010/main" val="2017216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FFC9018-3F61-CF76-84DD-73BC18EF9895}"/>
              </a:ext>
            </a:extLst>
          </p:cNvPr>
          <p:cNvSpPr>
            <a:spLocks noGrp="1"/>
          </p:cNvSpPr>
          <p:nvPr>
            <p:ph sz="quarter" idx="14"/>
          </p:nvPr>
        </p:nvSpPr>
        <p:spPr>
          <a:xfrm>
            <a:off x="281610" y="1533763"/>
            <a:ext cx="11585712" cy="3686627"/>
          </a:xfrm>
          <a:ln>
            <a:solidFill>
              <a:srgbClr val="C00000"/>
            </a:solidFill>
          </a:ln>
        </p:spPr>
        <p:txBody>
          <a:bodyPr>
            <a:normAutofit fontScale="85000" lnSpcReduction="20000"/>
          </a:bodyPr>
          <a:lstStyle/>
          <a:p>
            <a:r>
              <a:rPr lang="en-US" sz="2100" dirty="0">
                <a:solidFill>
                  <a:srgbClr val="FF0000"/>
                </a:solidFill>
              </a:rPr>
              <a:t>Penetration Test (complete 2023). </a:t>
            </a:r>
            <a:r>
              <a:rPr lang="en-US" sz="2100" dirty="0"/>
              <a:t>Multi-phase - outside SLAC to SLAC, from inside SLAC to control, stealth, non-stealth etc. </a:t>
            </a:r>
          </a:p>
          <a:p>
            <a:r>
              <a:rPr lang="en-US" sz="2100" dirty="0">
                <a:solidFill>
                  <a:srgbClr val="FF0000"/>
                </a:solidFill>
              </a:rPr>
              <a:t>EPICS PVA+TLS </a:t>
            </a:r>
            <a:r>
              <a:rPr lang="en-US" sz="2100" dirty="0"/>
              <a:t>(+ associated authentication architecture). </a:t>
            </a:r>
            <a:r>
              <a:rPr lang="en-US" sz="2100" dirty="0">
                <a:solidFill>
                  <a:srgbClr val="FF0000"/>
                </a:solidFill>
              </a:rPr>
              <a:t>Prototype complete </a:t>
            </a:r>
            <a:r>
              <a:rPr lang="en-US" sz="2100" dirty="0"/>
              <a:t>2023. </a:t>
            </a:r>
            <a:r>
              <a:rPr lang="en-US" sz="2100" dirty="0">
                <a:solidFill>
                  <a:srgbClr val="FF0000"/>
                </a:solidFill>
              </a:rPr>
              <a:t>DOE funding for 2 years $ 1.4 M</a:t>
            </a:r>
          </a:p>
          <a:p>
            <a:pPr lvl="1"/>
            <a:r>
              <a:rPr lang="en-US" sz="2100" dirty="0"/>
              <a:t>Server side first, then client, </a:t>
            </a:r>
          </a:p>
          <a:p>
            <a:pPr lvl="1"/>
            <a:r>
              <a:rPr lang="en-US" sz="2100" dirty="0">
                <a:solidFill>
                  <a:srgbClr val="FF0000"/>
                </a:solidFill>
              </a:rPr>
              <a:t>CA will have to be removed!</a:t>
            </a:r>
            <a:endParaRPr lang="en-US" sz="2100" dirty="0"/>
          </a:p>
          <a:p>
            <a:r>
              <a:rPr lang="en-US" sz="2100" dirty="0"/>
              <a:t>Complete Channel Access Security </a:t>
            </a:r>
          </a:p>
          <a:p>
            <a:pPr lvl="1"/>
            <a:r>
              <a:rPr lang="en-US" sz="2100" dirty="0"/>
              <a:t>Individual Logins. Negotiate on OPI logins. Think through implication of common id on OPIs for EPICS attacks	</a:t>
            </a:r>
          </a:p>
          <a:p>
            <a:pPr lvl="1"/>
            <a:r>
              <a:rPr lang="en-US" sz="2100" dirty="0"/>
              <a:t>Deploy ACL files</a:t>
            </a:r>
          </a:p>
          <a:p>
            <a:r>
              <a:rPr lang="en-US" sz="2100" dirty="0"/>
              <a:t>SSH with MFA</a:t>
            </a:r>
          </a:p>
          <a:p>
            <a:r>
              <a:rPr lang="en-US" sz="2100" dirty="0"/>
              <a:t>MAC registration</a:t>
            </a:r>
          </a:p>
          <a:p>
            <a:r>
              <a:rPr lang="en-US" sz="2100" dirty="0"/>
              <a:t>Malware detection (CrowdStrike) </a:t>
            </a:r>
            <a:r>
              <a:rPr lang="en-US" sz="2100" dirty="0">
                <a:solidFill>
                  <a:srgbClr val="FF0000"/>
                </a:solidFill>
              </a:rPr>
              <a:t>in Accelerator Network </a:t>
            </a:r>
            <a:r>
              <a:rPr lang="en-US" sz="2100" dirty="0"/>
              <a:t>assessment</a:t>
            </a:r>
          </a:p>
          <a:p>
            <a:r>
              <a:rPr lang="en-US" sz="2100" dirty="0"/>
              <a:t>Vulnerability detection in Accelerator Network assessment</a:t>
            </a:r>
          </a:p>
          <a:p>
            <a:r>
              <a:rPr lang="en-US" sz="2100" dirty="0"/>
              <a:t>Collaboration and Partnership with EPICS community. </a:t>
            </a:r>
          </a:p>
        </p:txBody>
      </p:sp>
      <p:sp>
        <p:nvSpPr>
          <p:cNvPr id="4" name="Title 3">
            <a:extLst>
              <a:ext uri="{FF2B5EF4-FFF2-40B4-BE49-F238E27FC236}">
                <a16:creationId xmlns:a16="http://schemas.microsoft.com/office/drawing/2014/main" id="{813C4BA0-3ABD-0417-B137-B6D31207164F}"/>
              </a:ext>
            </a:extLst>
          </p:cNvPr>
          <p:cNvSpPr>
            <a:spLocks noGrp="1"/>
          </p:cNvSpPr>
          <p:nvPr>
            <p:ph type="title"/>
          </p:nvPr>
        </p:nvSpPr>
        <p:spPr/>
        <p:txBody>
          <a:bodyPr>
            <a:normAutofit fontScale="90000"/>
          </a:bodyPr>
          <a:lstStyle/>
          <a:p>
            <a:r>
              <a:rPr lang="en-US" dirty="0"/>
              <a:t>Our Plan for SLAC Accelerator Cyber Security </a:t>
            </a:r>
          </a:p>
        </p:txBody>
      </p:sp>
      <p:sp>
        <p:nvSpPr>
          <p:cNvPr id="6" name="TextBox 5">
            <a:extLst>
              <a:ext uri="{FF2B5EF4-FFF2-40B4-BE49-F238E27FC236}">
                <a16:creationId xmlns:a16="http://schemas.microsoft.com/office/drawing/2014/main" id="{F066CB59-D025-9BE0-36CF-D0AB8DB95AAF}"/>
              </a:ext>
            </a:extLst>
          </p:cNvPr>
          <p:cNvSpPr txBox="1"/>
          <p:nvPr/>
        </p:nvSpPr>
        <p:spPr>
          <a:xfrm>
            <a:off x="185531" y="985144"/>
            <a:ext cx="1364733" cy="523220"/>
          </a:xfrm>
          <a:prstGeom prst="rect">
            <a:avLst/>
          </a:prstGeom>
          <a:noFill/>
        </p:spPr>
        <p:txBody>
          <a:bodyPr wrap="none" rtlCol="0">
            <a:spAutoFit/>
          </a:bodyPr>
          <a:lstStyle/>
          <a:p>
            <a:r>
              <a:rPr lang="en-US" sz="2800" dirty="0"/>
              <a:t>Pursue: </a:t>
            </a:r>
          </a:p>
        </p:txBody>
      </p:sp>
      <p:sp>
        <p:nvSpPr>
          <p:cNvPr id="7" name="TextBox 6">
            <a:extLst>
              <a:ext uri="{FF2B5EF4-FFF2-40B4-BE49-F238E27FC236}">
                <a16:creationId xmlns:a16="http://schemas.microsoft.com/office/drawing/2014/main" id="{162B2F45-D3E0-C9EC-2C39-E236EAE942F3}"/>
              </a:ext>
            </a:extLst>
          </p:cNvPr>
          <p:cNvSpPr txBox="1"/>
          <p:nvPr/>
        </p:nvSpPr>
        <p:spPr>
          <a:xfrm>
            <a:off x="195470" y="5286012"/>
            <a:ext cx="9289466" cy="523220"/>
          </a:xfrm>
          <a:prstGeom prst="rect">
            <a:avLst/>
          </a:prstGeom>
          <a:noFill/>
        </p:spPr>
        <p:txBody>
          <a:bodyPr wrap="none" rtlCol="0">
            <a:spAutoFit/>
          </a:bodyPr>
          <a:lstStyle/>
          <a:p>
            <a:r>
              <a:rPr lang="en-US" sz="2800" dirty="0"/>
              <a:t>Negotiate / seek exemption from DOE Office of Science on ZTA:</a:t>
            </a:r>
          </a:p>
        </p:txBody>
      </p:sp>
      <p:sp>
        <p:nvSpPr>
          <p:cNvPr id="8" name="TextBox 7">
            <a:extLst>
              <a:ext uri="{FF2B5EF4-FFF2-40B4-BE49-F238E27FC236}">
                <a16:creationId xmlns:a16="http://schemas.microsoft.com/office/drawing/2014/main" id="{84DDE8AA-D50C-220D-126C-08F87569F4A3}"/>
              </a:ext>
            </a:extLst>
          </p:cNvPr>
          <p:cNvSpPr txBox="1"/>
          <p:nvPr/>
        </p:nvSpPr>
        <p:spPr>
          <a:xfrm>
            <a:off x="281610" y="5809232"/>
            <a:ext cx="11585712" cy="707886"/>
          </a:xfrm>
          <a:prstGeom prst="rect">
            <a:avLst/>
          </a:prstGeom>
          <a:noFill/>
          <a:ln>
            <a:solidFill>
              <a:schemeClr val="tx1"/>
            </a:solidFill>
          </a:ln>
        </p:spPr>
        <p:txBody>
          <a:bodyPr wrap="square" rtlCol="0">
            <a:spAutoFit/>
          </a:bodyPr>
          <a:lstStyle/>
          <a:p>
            <a:pPr marL="285750" indent="-285750">
              <a:buFont typeface="Arial" panose="020B0604020202020204" pitchFamily="34" charset="0"/>
              <a:buChar char="•"/>
            </a:pPr>
            <a:r>
              <a:rPr lang="en-US" sz="2000" dirty="0"/>
              <a:t>Encryption at rest. Cf </a:t>
            </a:r>
            <a:r>
              <a:rPr lang="en-US" sz="2000" dirty="0">
                <a:effectLst/>
                <a:ea typeface="Times New Roman" panose="02020603050405020304" pitchFamily="18" charset="0"/>
              </a:rPr>
              <a:t>Stanford Research Policy Handbook (RPH), section 1.4, Openness in Research</a:t>
            </a:r>
          </a:p>
          <a:p>
            <a:pPr marL="285750" indent="-285750">
              <a:buFont typeface="Arial" panose="020B0604020202020204" pitchFamily="34" charset="0"/>
              <a:buChar char="•"/>
            </a:pPr>
            <a:r>
              <a:rPr lang="en-US" sz="2000" dirty="0">
                <a:ea typeface="Times New Roman" panose="02020603050405020304" pitchFamily="18" charset="0"/>
              </a:rPr>
              <a:t>Re-authentication. Too disruptive to operations. </a:t>
            </a:r>
            <a:endParaRPr lang="en-US" sz="2000" dirty="0"/>
          </a:p>
        </p:txBody>
      </p:sp>
    </p:spTree>
    <p:extLst>
      <p:ext uri="{BB962C8B-B14F-4D97-AF65-F5344CB8AC3E}">
        <p14:creationId xmlns:p14="http://schemas.microsoft.com/office/powerpoint/2010/main" val="449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FFC9018-3F61-CF76-84DD-73BC18EF9895}"/>
              </a:ext>
            </a:extLst>
          </p:cNvPr>
          <p:cNvSpPr>
            <a:spLocks noGrp="1"/>
          </p:cNvSpPr>
          <p:nvPr>
            <p:ph sz="quarter" idx="14"/>
          </p:nvPr>
        </p:nvSpPr>
        <p:spPr>
          <a:xfrm>
            <a:off x="303144" y="1802702"/>
            <a:ext cx="11646250" cy="2111376"/>
          </a:xfrm>
          <a:ln>
            <a:solidFill>
              <a:srgbClr val="C00000"/>
            </a:solidFill>
          </a:ln>
        </p:spPr>
        <p:txBody>
          <a:bodyPr>
            <a:normAutofit/>
          </a:bodyPr>
          <a:lstStyle/>
          <a:p>
            <a:r>
              <a:rPr lang="en-US" sz="2200" dirty="0"/>
              <a:t>Safety Critical Systems addresses removed</a:t>
            </a:r>
          </a:p>
          <a:p>
            <a:r>
              <a:rPr lang="en-US" sz="2200" dirty="0"/>
              <a:t>Other production included (while machine was down)</a:t>
            </a:r>
          </a:p>
          <a:p>
            <a:r>
              <a:rPr lang="en-US" sz="2200" dirty="0"/>
              <a:t>Developers on dev networks (!) working on kinetic or high voltage systems </a:t>
            </a:r>
            <a:r>
              <a:rPr lang="en-US" sz="2200" dirty="0">
                <a:solidFill>
                  <a:srgbClr val="FF0000"/>
                </a:solidFill>
              </a:rPr>
              <a:t>need formal warning</a:t>
            </a:r>
            <a:r>
              <a:rPr lang="en-US" sz="2200" dirty="0"/>
              <a:t> </a:t>
            </a:r>
          </a:p>
          <a:p>
            <a:r>
              <a:rPr lang="en-US" sz="2200" dirty="0">
                <a:solidFill>
                  <a:srgbClr val="FF0000"/>
                </a:solidFill>
              </a:rPr>
              <a:t>Formal table of addresses whose pen test is controlled. Other addresses included </a:t>
            </a:r>
          </a:p>
          <a:p>
            <a:endParaRPr lang="en-US" sz="2000" dirty="0">
              <a:solidFill>
                <a:srgbClr val="FF0000"/>
              </a:solidFill>
            </a:endParaRPr>
          </a:p>
          <a:p>
            <a:endParaRPr lang="en-US" sz="2000" dirty="0"/>
          </a:p>
        </p:txBody>
      </p:sp>
      <p:sp>
        <p:nvSpPr>
          <p:cNvPr id="4" name="Title 3">
            <a:extLst>
              <a:ext uri="{FF2B5EF4-FFF2-40B4-BE49-F238E27FC236}">
                <a16:creationId xmlns:a16="http://schemas.microsoft.com/office/drawing/2014/main" id="{813C4BA0-3ABD-0417-B137-B6D31207164F}"/>
              </a:ext>
            </a:extLst>
          </p:cNvPr>
          <p:cNvSpPr>
            <a:spLocks noGrp="1"/>
          </p:cNvSpPr>
          <p:nvPr>
            <p:ph type="title"/>
          </p:nvPr>
        </p:nvSpPr>
        <p:spPr/>
        <p:txBody>
          <a:bodyPr>
            <a:normAutofit fontScale="90000"/>
          </a:bodyPr>
          <a:lstStyle/>
          <a:p>
            <a:r>
              <a:rPr lang="en-US" dirty="0"/>
              <a:t>Penetration Test Experience</a:t>
            </a:r>
          </a:p>
        </p:txBody>
      </p:sp>
      <p:sp>
        <p:nvSpPr>
          <p:cNvPr id="7" name="TextBox 6">
            <a:extLst>
              <a:ext uri="{FF2B5EF4-FFF2-40B4-BE49-F238E27FC236}">
                <a16:creationId xmlns:a16="http://schemas.microsoft.com/office/drawing/2014/main" id="{162B2F45-D3E0-C9EC-2C39-E236EAE942F3}"/>
              </a:ext>
            </a:extLst>
          </p:cNvPr>
          <p:cNvSpPr txBox="1"/>
          <p:nvPr/>
        </p:nvSpPr>
        <p:spPr>
          <a:xfrm>
            <a:off x="185079" y="4183422"/>
            <a:ext cx="3302635" cy="523220"/>
          </a:xfrm>
          <a:prstGeom prst="rect">
            <a:avLst/>
          </a:prstGeom>
          <a:noFill/>
        </p:spPr>
        <p:txBody>
          <a:bodyPr wrap="none" rtlCol="0">
            <a:spAutoFit/>
          </a:bodyPr>
          <a:lstStyle/>
          <a:p>
            <a:r>
              <a:rPr lang="en-US" sz="2800" dirty="0"/>
              <a:t>Pen Test Conclusions:</a:t>
            </a:r>
          </a:p>
        </p:txBody>
      </p:sp>
      <p:sp>
        <p:nvSpPr>
          <p:cNvPr id="8" name="TextBox 7">
            <a:extLst>
              <a:ext uri="{FF2B5EF4-FFF2-40B4-BE49-F238E27FC236}">
                <a16:creationId xmlns:a16="http://schemas.microsoft.com/office/drawing/2014/main" id="{84DDE8AA-D50C-220D-126C-08F87569F4A3}"/>
              </a:ext>
            </a:extLst>
          </p:cNvPr>
          <p:cNvSpPr txBox="1"/>
          <p:nvPr/>
        </p:nvSpPr>
        <p:spPr>
          <a:xfrm>
            <a:off x="272275" y="4706642"/>
            <a:ext cx="11585712" cy="1323439"/>
          </a:xfrm>
          <a:prstGeom prst="rect">
            <a:avLst/>
          </a:prstGeom>
          <a:noFill/>
          <a:ln>
            <a:solidFill>
              <a:schemeClr val="tx1"/>
            </a:solidFill>
          </a:ln>
        </p:spPr>
        <p:txBody>
          <a:bodyPr wrap="square" rtlCol="0">
            <a:spAutoFit/>
          </a:bodyPr>
          <a:lstStyle/>
          <a:p>
            <a:pPr marL="285750" indent="-285750">
              <a:buFont typeface="Arial" panose="020B0604020202020204" pitchFamily="34" charset="0"/>
              <a:buChar char="•"/>
            </a:pPr>
            <a:r>
              <a:rPr lang="en-US" sz="2000" dirty="0">
                <a:ea typeface="Times New Roman" panose="02020603050405020304" pitchFamily="18" charset="0"/>
              </a:rPr>
              <a:t>Pretty good. </a:t>
            </a:r>
          </a:p>
          <a:p>
            <a:pPr marL="285750" indent="-285750">
              <a:buFont typeface="Arial" panose="020B0604020202020204" pitchFamily="34" charset="0"/>
              <a:buChar char="•"/>
            </a:pPr>
            <a:r>
              <a:rPr lang="en-US" sz="2000" dirty="0">
                <a:ea typeface="Times New Roman" panose="02020603050405020304" pitchFamily="18" charset="0"/>
              </a:rPr>
              <a:t>For future pen testing - “</a:t>
            </a:r>
            <a:r>
              <a:rPr lang="en-US" sz="2000" dirty="0">
                <a:solidFill>
                  <a:srgbClr val="FF0000"/>
                </a:solidFill>
                <a:ea typeface="Times New Roman" panose="02020603050405020304" pitchFamily="18" charset="0"/>
              </a:rPr>
              <a:t>canary traps</a:t>
            </a:r>
            <a:r>
              <a:rPr lang="en-US" sz="2000" dirty="0">
                <a:ea typeface="Times New Roman" panose="02020603050405020304" pitchFamily="18" charset="0"/>
              </a:rPr>
              <a:t>” for port scans in important networks</a:t>
            </a:r>
          </a:p>
          <a:p>
            <a:pPr marL="742950" lvl="1" indent="-285750">
              <a:buFont typeface="Arial" panose="020B0604020202020204" pitchFamily="34" charset="0"/>
              <a:buChar char="•"/>
            </a:pPr>
            <a:r>
              <a:rPr lang="en-US" sz="2000" dirty="0">
                <a:ea typeface="Times New Roman" panose="02020603050405020304" pitchFamily="18" charset="0"/>
              </a:rPr>
              <a:t>Developer safety (!). May have to control pen tests as a safety matter! Like LOTO. </a:t>
            </a:r>
          </a:p>
          <a:p>
            <a:pPr marL="742950" lvl="1" indent="-285750">
              <a:buFont typeface="Arial" panose="020B0604020202020204" pitchFamily="34" charset="0"/>
              <a:buChar char="•"/>
            </a:pPr>
            <a:r>
              <a:rPr lang="en-US" sz="2000" dirty="0">
                <a:ea typeface="Times New Roman" panose="02020603050405020304" pitchFamily="18" charset="0"/>
              </a:rPr>
              <a:t>Critical systems (PPS, BCS </a:t>
            </a:r>
            <a:r>
              <a:rPr lang="en-US" sz="2000" dirty="0" err="1">
                <a:ea typeface="Times New Roman" panose="02020603050405020304" pitchFamily="18" charset="0"/>
              </a:rPr>
              <a:t>etc</a:t>
            </a:r>
            <a:r>
              <a:rPr lang="en-US" sz="2000" dirty="0">
                <a:ea typeface="Times New Roman" panose="02020603050405020304" pitchFamily="18" charset="0"/>
              </a:rPr>
              <a:t>)</a:t>
            </a:r>
          </a:p>
        </p:txBody>
      </p:sp>
      <p:sp>
        <p:nvSpPr>
          <p:cNvPr id="3" name="TextBox 2">
            <a:extLst>
              <a:ext uri="{FF2B5EF4-FFF2-40B4-BE49-F238E27FC236}">
                <a16:creationId xmlns:a16="http://schemas.microsoft.com/office/drawing/2014/main" id="{F0438ED1-1727-8FAC-8659-9F7F11474B81}"/>
              </a:ext>
            </a:extLst>
          </p:cNvPr>
          <p:cNvSpPr txBox="1"/>
          <p:nvPr/>
        </p:nvSpPr>
        <p:spPr>
          <a:xfrm>
            <a:off x="242606" y="1279482"/>
            <a:ext cx="1452321" cy="523220"/>
          </a:xfrm>
          <a:prstGeom prst="rect">
            <a:avLst/>
          </a:prstGeom>
          <a:noFill/>
        </p:spPr>
        <p:txBody>
          <a:bodyPr wrap="none" rtlCol="0">
            <a:spAutoFit/>
          </a:bodyPr>
          <a:lstStyle/>
          <a:p>
            <a:r>
              <a:rPr lang="en-US" sz="2800" dirty="0"/>
              <a:t>Method:</a:t>
            </a:r>
          </a:p>
        </p:txBody>
      </p:sp>
    </p:spTree>
    <p:extLst>
      <p:ext uri="{BB962C8B-B14F-4D97-AF65-F5344CB8AC3E}">
        <p14:creationId xmlns:p14="http://schemas.microsoft.com/office/powerpoint/2010/main" val="9448158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AFD13C1-273C-24F3-D1B9-E6A3E13FD621}"/>
              </a:ext>
            </a:extLst>
          </p:cNvPr>
          <p:cNvSpPr>
            <a:spLocks noGrp="1"/>
          </p:cNvSpPr>
          <p:nvPr>
            <p:ph sz="quarter" idx="14"/>
          </p:nvPr>
        </p:nvSpPr>
        <p:spPr>
          <a:xfrm>
            <a:off x="609600" y="1243584"/>
            <a:ext cx="10811933" cy="4679234"/>
          </a:xfrm>
        </p:spPr>
        <p:txBody>
          <a:bodyPr>
            <a:normAutofit fontScale="70000" lnSpcReduction="20000"/>
          </a:bodyPr>
          <a:lstStyle/>
          <a:p>
            <a:pPr marL="514350" indent="-514350">
              <a:buFont typeface="+mj-lt"/>
              <a:buAutoNum type="arabicPeriod"/>
            </a:pPr>
            <a:r>
              <a:rPr lang="en-US" dirty="0"/>
              <a:t>Accelerator Computing involves many interconnected systems</a:t>
            </a:r>
          </a:p>
          <a:p>
            <a:pPr marL="514350" indent="-514350">
              <a:buFont typeface="+mj-lt"/>
              <a:buAutoNum type="arabicPeriod"/>
            </a:pPr>
            <a:r>
              <a:rPr lang="en-US" dirty="0"/>
              <a:t>Distributed control often relies on a sequestered network architecture and assumption of security within the network</a:t>
            </a:r>
          </a:p>
          <a:p>
            <a:pPr marL="514350" indent="-514350">
              <a:buFont typeface="+mj-lt"/>
              <a:buAutoNum type="arabicPeriod"/>
            </a:pPr>
            <a:r>
              <a:rPr lang="en-US" dirty="0"/>
              <a:t>The world is different, and we must adapt</a:t>
            </a:r>
          </a:p>
          <a:p>
            <a:pPr marL="514350" indent="-514350">
              <a:buFont typeface="+mj-lt"/>
              <a:buAutoNum type="arabicPeriod"/>
            </a:pPr>
            <a:r>
              <a:rPr lang="en-US" dirty="0"/>
              <a:t>Recent EO, OMB and DOE regulations require serious thought about assumptions </a:t>
            </a:r>
          </a:p>
          <a:p>
            <a:pPr marL="514350" indent="-514350">
              <a:buFont typeface="+mj-lt"/>
              <a:buAutoNum type="arabicPeriod"/>
            </a:pPr>
            <a:r>
              <a:rPr lang="en-US" dirty="0"/>
              <a:t>True Accelerator Cyber Security will be a long hard challenge</a:t>
            </a:r>
          </a:p>
          <a:p>
            <a:pPr lvl="1"/>
            <a:r>
              <a:rPr lang="en-US" dirty="0"/>
              <a:t>We’ve started on the road with EPICS PvAccess + TLS</a:t>
            </a:r>
          </a:p>
          <a:p>
            <a:pPr lvl="1"/>
            <a:r>
              <a:rPr lang="en-US" dirty="0"/>
              <a:t>Many challenges remain, particularly legacy systems ubiquity.</a:t>
            </a:r>
          </a:p>
          <a:p>
            <a:pPr marL="514350" indent="-514350">
              <a:buFont typeface="+mj-lt"/>
              <a:buAutoNum type="arabicPeriod"/>
            </a:pPr>
            <a:r>
              <a:rPr lang="en-US" dirty="0"/>
              <a:t>External Consultancy for penetration testing accelerator</a:t>
            </a:r>
          </a:p>
          <a:p>
            <a:pPr marL="514350" indent="-514350">
              <a:buFont typeface="+mj-lt"/>
              <a:buAutoNum type="arabicPeriod"/>
            </a:pPr>
            <a:r>
              <a:rPr lang="en-US" dirty="0"/>
              <a:t>Is port scanning a safety hazard that must be safety controlled (PJB, LOTO </a:t>
            </a:r>
            <a:r>
              <a:rPr lang="en-US" dirty="0" err="1"/>
              <a:t>etc</a:t>
            </a:r>
            <a:r>
              <a:rPr lang="en-US" dirty="0"/>
              <a:t>)?</a:t>
            </a:r>
          </a:p>
          <a:p>
            <a:pPr marL="514350" indent="-514350">
              <a:buFont typeface="+mj-lt"/>
              <a:buAutoNum type="arabicPeriod"/>
            </a:pPr>
            <a:r>
              <a:rPr lang="en-US" dirty="0"/>
              <a:t>DOE can help with clarification, funding and materially supporting collaboration toward a nominal architecture for controls and experimental systems cyber security.</a:t>
            </a:r>
          </a:p>
          <a:p>
            <a:endParaRPr lang="en-US" dirty="0"/>
          </a:p>
        </p:txBody>
      </p:sp>
      <p:sp>
        <p:nvSpPr>
          <p:cNvPr id="3" name="Text Placeholder 2">
            <a:extLst>
              <a:ext uri="{FF2B5EF4-FFF2-40B4-BE49-F238E27FC236}">
                <a16:creationId xmlns:a16="http://schemas.microsoft.com/office/drawing/2014/main" id="{B75C713A-06AE-52AE-AC81-503CE45133C6}"/>
              </a:ext>
            </a:extLst>
          </p:cNvPr>
          <p:cNvSpPr>
            <a:spLocks noGrp="1"/>
          </p:cNvSpPr>
          <p:nvPr>
            <p:ph type="body" sz="quarter" idx="13"/>
          </p:nvPr>
        </p:nvSpPr>
        <p:spPr/>
        <p:txBody>
          <a:bodyPr>
            <a:noAutofit/>
          </a:bodyPr>
          <a:lstStyle/>
          <a:p>
            <a:endParaRPr lang="en-US" sz="1200"/>
          </a:p>
        </p:txBody>
      </p:sp>
      <p:sp>
        <p:nvSpPr>
          <p:cNvPr id="4" name="Title 3">
            <a:extLst>
              <a:ext uri="{FF2B5EF4-FFF2-40B4-BE49-F238E27FC236}">
                <a16:creationId xmlns:a16="http://schemas.microsoft.com/office/drawing/2014/main" id="{6D8DF6A8-9680-3BDB-1EFA-05558E2DA4A0}"/>
              </a:ext>
            </a:extLst>
          </p:cNvPr>
          <p:cNvSpPr>
            <a:spLocks noGrp="1"/>
          </p:cNvSpPr>
          <p:nvPr>
            <p:ph type="title"/>
          </p:nvPr>
        </p:nvSpPr>
        <p:spPr/>
        <p:txBody>
          <a:bodyPr>
            <a:normAutofit fontScale="90000"/>
          </a:bodyPr>
          <a:lstStyle/>
          <a:p>
            <a:r>
              <a:rPr lang="en-US" dirty="0"/>
              <a:t>Summary</a:t>
            </a:r>
          </a:p>
        </p:txBody>
      </p:sp>
    </p:spTree>
    <p:extLst>
      <p:ext uri="{BB962C8B-B14F-4D97-AF65-F5344CB8AC3E}">
        <p14:creationId xmlns:p14="http://schemas.microsoft.com/office/powerpoint/2010/main" val="29000338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413E048-B4AE-00E6-1FFF-3C48DCB6C0F0}"/>
              </a:ext>
            </a:extLst>
          </p:cNvPr>
          <p:cNvSpPr>
            <a:spLocks noGrp="1"/>
          </p:cNvSpPr>
          <p:nvPr>
            <p:ph sz="quarter" idx="14"/>
          </p:nvPr>
        </p:nvSpPr>
        <p:spPr>
          <a:xfrm>
            <a:off x="609600" y="1243584"/>
            <a:ext cx="11177847" cy="5065522"/>
          </a:xfrm>
        </p:spPr>
        <p:txBody>
          <a:bodyPr>
            <a:normAutofit fontScale="92500" lnSpcReduction="10000"/>
          </a:bodyPr>
          <a:lstStyle/>
          <a:p>
            <a:pPr marL="514350" indent="-514350">
              <a:buFont typeface="+mj-lt"/>
              <a:buAutoNum type="arabicPeriod"/>
            </a:pPr>
            <a:r>
              <a:rPr lang="en-US" sz="1900" dirty="0">
                <a:effectLst/>
                <a:ea typeface="Arial" panose="020B0604020202020204" pitchFamily="34" charset="0"/>
              </a:rPr>
              <a:t>NIST Guide to Operational Technology (OT) Security, SP 800-82r3, </a:t>
            </a:r>
            <a:r>
              <a:rPr lang="en-US" sz="1900" dirty="0">
                <a:effectLst/>
                <a:ea typeface="Arial" panose="020B0604020202020204" pitchFamily="34" charset="0"/>
                <a:hlinkClick r:id="rId2"/>
              </a:rPr>
              <a:t>https://</a:t>
            </a:r>
            <a:r>
              <a:rPr lang="en-US" sz="1900" dirty="0" err="1">
                <a:effectLst/>
                <a:ea typeface="Arial" panose="020B0604020202020204" pitchFamily="34" charset="0"/>
                <a:hlinkClick r:id="rId2"/>
              </a:rPr>
              <a:t>nvlpubs.nist.gov</a:t>
            </a:r>
            <a:r>
              <a:rPr lang="en-US" sz="1900" dirty="0">
                <a:effectLst/>
                <a:ea typeface="Arial" panose="020B0604020202020204" pitchFamily="34" charset="0"/>
                <a:hlinkClick r:id="rId2"/>
              </a:rPr>
              <a:t>/</a:t>
            </a:r>
            <a:r>
              <a:rPr lang="en-US" sz="1900" dirty="0" err="1">
                <a:effectLst/>
                <a:ea typeface="Arial" panose="020B0604020202020204" pitchFamily="34" charset="0"/>
                <a:hlinkClick r:id="rId2"/>
              </a:rPr>
              <a:t>nistpubs</a:t>
            </a:r>
            <a:r>
              <a:rPr lang="en-US" sz="1900" dirty="0">
                <a:effectLst/>
                <a:ea typeface="Arial" panose="020B0604020202020204" pitchFamily="34" charset="0"/>
                <a:hlinkClick r:id="rId2"/>
              </a:rPr>
              <a:t>/</a:t>
            </a:r>
            <a:r>
              <a:rPr lang="en-US" sz="1900" dirty="0" err="1">
                <a:effectLst/>
                <a:ea typeface="Arial" panose="020B0604020202020204" pitchFamily="34" charset="0"/>
                <a:hlinkClick r:id="rId2"/>
              </a:rPr>
              <a:t>SpecialPublications</a:t>
            </a:r>
            <a:r>
              <a:rPr lang="en-US" sz="1900" dirty="0">
                <a:effectLst/>
                <a:ea typeface="Arial" panose="020B0604020202020204" pitchFamily="34" charset="0"/>
                <a:hlinkClick r:id="rId2"/>
              </a:rPr>
              <a:t>/NIST.SP.800-82r3.pdf </a:t>
            </a:r>
            <a:endParaRPr lang="en-US" sz="1900" dirty="0">
              <a:effectLst/>
              <a:ea typeface="Arial" panose="020B0604020202020204" pitchFamily="34" charset="0"/>
            </a:endParaRPr>
          </a:p>
          <a:p>
            <a:pPr marL="514350" indent="-514350">
              <a:buFont typeface="+mj-lt"/>
              <a:buAutoNum type="arabicPeriod"/>
            </a:pPr>
            <a:r>
              <a:rPr lang="en-US" sz="1900" dirty="0"/>
              <a:t>Cybersecurity Capability Maturity Model (C2M2), June 2019, DOE, </a:t>
            </a:r>
            <a:r>
              <a:rPr lang="en-US" sz="1900" dirty="0">
                <a:hlinkClick r:id="rId3"/>
              </a:rPr>
              <a:t>https://apps.dtic.mil/sti/pdfs/AD1078768.pdf</a:t>
            </a:r>
            <a:endParaRPr lang="en-US" sz="1900" dirty="0"/>
          </a:p>
          <a:p>
            <a:pPr marL="514350" indent="-514350">
              <a:buFont typeface="+mj-lt"/>
              <a:buAutoNum type="arabicPeriod"/>
            </a:pPr>
            <a:r>
              <a:rPr lang="en-US" sz="1900" dirty="0">
                <a:effectLst/>
                <a:ea typeface="Arial" panose="020B0604020202020204" pitchFamily="34" charset="0"/>
              </a:rPr>
              <a:t>Executive Order (EO) 14028, </a:t>
            </a:r>
            <a:r>
              <a:rPr lang="en-US" sz="1900" i="1" dirty="0">
                <a:effectLst/>
                <a:ea typeface="Arial" panose="020B0604020202020204" pitchFamily="34" charset="0"/>
              </a:rPr>
              <a:t>Improving the Nation’s </a:t>
            </a:r>
            <a:r>
              <a:rPr lang="en-US" sz="1900" i="1" dirty="0">
                <a:effectLst/>
                <a:ea typeface="Arial" panose="020B0604020202020204" pitchFamily="34" charset="0"/>
                <a:cs typeface="Arial" panose="020B0604020202020204" pitchFamily="34" charset="0"/>
              </a:rPr>
              <a:t>Cybersecurity</a:t>
            </a:r>
            <a:r>
              <a:rPr lang="en-US" sz="1900" i="1" dirty="0">
                <a:ea typeface="Arial" panose="020B0604020202020204" pitchFamily="34" charset="0"/>
                <a:cs typeface="Arial" panose="020B0604020202020204" pitchFamily="34" charset="0"/>
              </a:rPr>
              <a:t>, </a:t>
            </a:r>
            <a:r>
              <a:rPr lang="en-US" sz="1900" dirty="0">
                <a:ea typeface="Arial" panose="020B0604020202020204" pitchFamily="34" charset="0"/>
                <a:cs typeface="Arial" panose="020B0604020202020204" pitchFamily="34" charset="0"/>
                <a:hlinkClick r:id="rId4"/>
              </a:rPr>
              <a:t>https://www.whitehouse.gov/briefing-room/presidential-actions/2021/05/12/executive-order-on-improving-the-nations-cybersecurity/</a:t>
            </a:r>
            <a:br>
              <a:rPr lang="en-US" sz="1900" i="1" dirty="0">
                <a:effectLst/>
                <a:ea typeface="Arial" panose="020B0604020202020204" pitchFamily="34" charset="0"/>
                <a:cs typeface="Arial" panose="020B0604020202020204" pitchFamily="34" charset="0"/>
              </a:rPr>
            </a:br>
            <a:r>
              <a:rPr lang="en-US" sz="1900" dirty="0">
                <a:effectLst/>
                <a:ea typeface="Arial" panose="020B0604020202020204" pitchFamily="34" charset="0"/>
                <a:cs typeface="Arial" panose="020B0604020202020204" pitchFamily="34" charset="0"/>
              </a:rPr>
              <a:t>Calls for a “</a:t>
            </a:r>
            <a:r>
              <a:rPr lang="en-US" sz="1900" dirty="0">
                <a:solidFill>
                  <a:srgbClr val="FF0000"/>
                </a:solidFill>
                <a:effectLst/>
                <a:ea typeface="Arial" panose="020B0604020202020204" pitchFamily="34" charset="0"/>
                <a:cs typeface="Arial" panose="020B0604020202020204" pitchFamily="34" charset="0"/>
              </a:rPr>
              <a:t>Zero Trust</a:t>
            </a:r>
            <a:r>
              <a:rPr lang="en-US" sz="1900" dirty="0">
                <a:effectLst/>
                <a:ea typeface="Arial" panose="020B0604020202020204" pitchFamily="34" charset="0"/>
                <a:cs typeface="Arial" panose="020B0604020202020204" pitchFamily="34" charset="0"/>
              </a:rPr>
              <a:t>” posture</a:t>
            </a:r>
          </a:p>
          <a:p>
            <a:pPr marL="514350" indent="-514350">
              <a:buFont typeface="+mj-lt"/>
              <a:buAutoNum type="arabicPeriod"/>
            </a:pPr>
            <a:r>
              <a:rPr lang="en-US" sz="1900" dirty="0">
                <a:ea typeface="Arial" panose="020B0604020202020204" pitchFamily="34" charset="0"/>
                <a:cs typeface="Arial" panose="020B0604020202020204" pitchFamily="34" charset="0"/>
              </a:rPr>
              <a:t>OMB Memorandum M-22-09</a:t>
            </a:r>
            <a:r>
              <a:rPr lang="en-US" sz="1900" i="1" dirty="0">
                <a:ea typeface="Arial" panose="020B0604020202020204" pitchFamily="34" charset="0"/>
                <a:cs typeface="Arial" panose="020B0604020202020204" pitchFamily="34" charset="0"/>
              </a:rPr>
              <a:t>, Moving the U.S. Government Toward Zero Trust Cybersecurity Principles</a:t>
            </a:r>
            <a:r>
              <a:rPr lang="en-US" sz="1900" dirty="0">
                <a:ea typeface="Arial" panose="020B0604020202020204" pitchFamily="34" charset="0"/>
                <a:cs typeface="Arial" panose="020B0604020202020204" pitchFamily="34" charset="0"/>
              </a:rPr>
              <a:t>, </a:t>
            </a:r>
            <a:r>
              <a:rPr lang="en-US" sz="1900" dirty="0">
                <a:ea typeface="Arial" panose="020B0604020202020204" pitchFamily="34" charset="0"/>
                <a:cs typeface="Arial" panose="020B0604020202020204" pitchFamily="34" charset="0"/>
                <a:hlinkClick r:id="rId4"/>
              </a:rPr>
              <a:t>https://</a:t>
            </a:r>
            <a:r>
              <a:rPr lang="en-US" sz="1900" dirty="0" err="1">
                <a:ea typeface="Arial" panose="020B0604020202020204" pitchFamily="34" charset="0"/>
                <a:cs typeface="Arial" panose="020B0604020202020204" pitchFamily="34" charset="0"/>
                <a:hlinkClick r:id="rId4"/>
              </a:rPr>
              <a:t>www.whitehouse.gov</a:t>
            </a:r>
            <a:r>
              <a:rPr lang="en-US" sz="1900" dirty="0">
                <a:ea typeface="Arial" panose="020B0604020202020204" pitchFamily="34" charset="0"/>
                <a:cs typeface="Arial" panose="020B0604020202020204" pitchFamily="34" charset="0"/>
                <a:hlinkClick r:id="rId4"/>
              </a:rPr>
              <a:t>/wp-content/uploads/2022/01/M-22-09.pdf</a:t>
            </a:r>
            <a:endParaRPr lang="en-US" sz="1900" dirty="0">
              <a:ea typeface="Arial" panose="020B0604020202020204" pitchFamily="34" charset="0"/>
              <a:cs typeface="Arial" panose="020B0604020202020204" pitchFamily="34" charset="0"/>
            </a:endParaRPr>
          </a:p>
          <a:p>
            <a:pPr marL="514350" indent="-514350">
              <a:buFont typeface="+mj-lt"/>
              <a:buAutoNum type="arabicPeriod"/>
            </a:pPr>
            <a:r>
              <a:rPr lang="en-US" sz="1900" dirty="0"/>
              <a:t>DOE Plan to Implement Zero Trust Architecture (ZTA), July 11, 2021</a:t>
            </a:r>
          </a:p>
          <a:p>
            <a:pPr marL="514350" indent="-514350">
              <a:buFont typeface="+mj-lt"/>
              <a:buAutoNum type="arabicPeriod"/>
            </a:pPr>
            <a:r>
              <a:rPr lang="en-US" sz="1900" dirty="0"/>
              <a:t>DOE Improving Cybersecurity: Guide to Implement Zero Trust Architecture, DOE OCIO, March 2022</a:t>
            </a:r>
          </a:p>
          <a:p>
            <a:pPr marL="514350" indent="-514350">
              <a:buFont typeface="+mj-lt"/>
              <a:buAutoNum type="arabicPeriod"/>
            </a:pPr>
            <a:r>
              <a:rPr lang="en-US" sz="1900" dirty="0"/>
              <a:t>DOE Moving the U.S. Government Toward Zero Trust Cybersecurity Principles Zero Trust Strategy Document, Gina Fisk, DOE-SC CISO, July 2022</a:t>
            </a:r>
          </a:p>
          <a:p>
            <a:pPr marL="514350" indent="-514350">
              <a:buFont typeface="+mj-lt"/>
              <a:buAutoNum type="arabicPeriod"/>
            </a:pPr>
            <a:r>
              <a:rPr lang="en-US" sz="1800" dirty="0"/>
              <a:t>Richard Evans, Jonathan Jacky, </a:t>
            </a:r>
            <a:r>
              <a:rPr lang="en-US" sz="1800" dirty="0" err="1"/>
              <a:t>Gedare</a:t>
            </a:r>
            <a:r>
              <a:rPr lang="en-US" sz="1800" dirty="0"/>
              <a:t> Bloom, </a:t>
            </a:r>
            <a:r>
              <a:rPr lang="en-US" sz="1800" dirty="0" err="1"/>
              <a:t>Pierrick</a:t>
            </a:r>
            <a:r>
              <a:rPr lang="en-US" sz="1800" dirty="0"/>
              <a:t> </a:t>
            </a:r>
            <a:r>
              <a:rPr lang="en-US" sz="1800" dirty="0" err="1"/>
              <a:t>Hanlet</a:t>
            </a:r>
            <a:r>
              <a:rPr lang="en-US" sz="1800" dirty="0"/>
              <a:t>, et al, EPICS tech-talk conversation “Re: [EXTERNAL] Re: EPICS Software Supply Chain Risk Management (SSCRM)” </a:t>
            </a:r>
            <a:r>
              <a:rPr lang="en-US" sz="1800" dirty="0">
                <a:hlinkClick r:id="rId5"/>
              </a:rPr>
              <a:t>https://epics.anl.gov/tech-talk/2023/msg01072.php</a:t>
            </a:r>
            <a:r>
              <a:rPr lang="en-US" sz="1800" dirty="0"/>
              <a:t>. [A lot of good work and references, mainly on OSS supply chain assurance]</a:t>
            </a:r>
          </a:p>
          <a:p>
            <a:pPr marL="514350" indent="-514350">
              <a:buFont typeface="+mj-lt"/>
              <a:buAutoNum type="arabicPeriod"/>
            </a:pPr>
            <a:r>
              <a:rPr lang="en-US" sz="1800" dirty="0">
                <a:effectLst/>
                <a:latin typeface="TeXGyreTermes"/>
              </a:rPr>
              <a:t>Jonathan Jacky et al, </a:t>
            </a:r>
            <a:r>
              <a:rPr lang="en-US" sz="1900" dirty="0"/>
              <a:t>AUTOMATIC FORMAL VERIFICATION FOR EPICS, </a:t>
            </a:r>
            <a:r>
              <a:rPr lang="en-US" sz="1900" dirty="0">
                <a:hlinkClick r:id="rId6"/>
              </a:rPr>
              <a:t>https://accelconf.web.cern.ch/icalepcs2017/papers/tudpl02.pdf</a:t>
            </a:r>
            <a:endParaRPr lang="en-US" dirty="0"/>
          </a:p>
          <a:p>
            <a:pPr marL="514350" indent="-514350">
              <a:buFont typeface="+mj-lt"/>
              <a:buAutoNum type="arabicPeriod"/>
            </a:pPr>
            <a:endParaRPr lang="en-US" dirty="0"/>
          </a:p>
          <a:p>
            <a:pPr marL="514350" indent="-514350">
              <a:buFont typeface="+mj-lt"/>
              <a:buAutoNum type="arabicPeriod"/>
            </a:pPr>
            <a:endParaRPr lang="en-US" dirty="0"/>
          </a:p>
          <a:p>
            <a:pPr marL="514350" indent="-514350">
              <a:buFont typeface="+mj-lt"/>
              <a:buAutoNum type="arabicPeriod"/>
            </a:pPr>
            <a:endParaRPr lang="en-US" dirty="0"/>
          </a:p>
          <a:p>
            <a:endParaRPr lang="en-US" dirty="0"/>
          </a:p>
          <a:p>
            <a:endParaRPr lang="en-US" dirty="0"/>
          </a:p>
        </p:txBody>
      </p:sp>
      <p:sp>
        <p:nvSpPr>
          <p:cNvPr id="3" name="Text Placeholder 2">
            <a:extLst>
              <a:ext uri="{FF2B5EF4-FFF2-40B4-BE49-F238E27FC236}">
                <a16:creationId xmlns:a16="http://schemas.microsoft.com/office/drawing/2014/main" id="{C99CA9BE-8515-B14A-308C-1821BBF558FC}"/>
              </a:ext>
            </a:extLst>
          </p:cNvPr>
          <p:cNvSpPr>
            <a:spLocks noGrp="1"/>
          </p:cNvSpPr>
          <p:nvPr>
            <p:ph type="body" sz="quarter" idx="13"/>
          </p:nvPr>
        </p:nvSpPr>
        <p:spPr/>
        <p:txBody>
          <a:bodyPr>
            <a:normAutofit fontScale="25000" lnSpcReduction="20000"/>
          </a:bodyPr>
          <a:lstStyle/>
          <a:p>
            <a:endParaRPr lang="en-US"/>
          </a:p>
        </p:txBody>
      </p:sp>
      <p:sp>
        <p:nvSpPr>
          <p:cNvPr id="2" name="Title 1">
            <a:extLst>
              <a:ext uri="{FF2B5EF4-FFF2-40B4-BE49-F238E27FC236}">
                <a16:creationId xmlns:a16="http://schemas.microsoft.com/office/drawing/2014/main" id="{1CE9223D-8CC8-C6FF-DA67-514C120350DE}"/>
              </a:ext>
            </a:extLst>
          </p:cNvPr>
          <p:cNvSpPr>
            <a:spLocks noGrp="1"/>
          </p:cNvSpPr>
          <p:nvPr>
            <p:ph type="title"/>
          </p:nvPr>
        </p:nvSpPr>
        <p:spPr/>
        <p:txBody>
          <a:bodyPr>
            <a:normAutofit fontScale="90000"/>
          </a:bodyPr>
          <a:lstStyle/>
          <a:p>
            <a:r>
              <a:rPr lang="en-US" dirty="0"/>
              <a:t>References</a:t>
            </a:r>
          </a:p>
        </p:txBody>
      </p:sp>
    </p:spTree>
    <p:extLst>
      <p:ext uri="{BB962C8B-B14F-4D97-AF65-F5344CB8AC3E}">
        <p14:creationId xmlns:p14="http://schemas.microsoft.com/office/powerpoint/2010/main" val="24120845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1692F42F-6F9F-503F-87D5-B05B79779F8D}"/>
              </a:ext>
            </a:extLst>
          </p:cNvPr>
          <p:cNvSpPr>
            <a:spLocks noGrp="1"/>
          </p:cNvSpPr>
          <p:nvPr>
            <p:ph sz="quarter" idx="14"/>
          </p:nvPr>
        </p:nvSpPr>
        <p:spPr/>
        <p:txBody>
          <a:bodyPr/>
          <a:lstStyle/>
          <a:p>
            <a:endParaRPr lang="en-US" dirty="0"/>
          </a:p>
        </p:txBody>
      </p:sp>
      <p:sp>
        <p:nvSpPr>
          <p:cNvPr id="11" name="Text Placeholder 10">
            <a:extLst>
              <a:ext uri="{FF2B5EF4-FFF2-40B4-BE49-F238E27FC236}">
                <a16:creationId xmlns:a16="http://schemas.microsoft.com/office/drawing/2014/main" id="{7C9B9E2F-C39D-D656-867F-8B74D29ADF9E}"/>
              </a:ext>
            </a:extLst>
          </p:cNvPr>
          <p:cNvSpPr>
            <a:spLocks noGrp="1"/>
          </p:cNvSpPr>
          <p:nvPr>
            <p:ph type="body" sz="quarter" idx="13"/>
          </p:nvPr>
        </p:nvSpPr>
        <p:spPr/>
        <p:txBody>
          <a:bodyPr>
            <a:normAutofit fontScale="25000" lnSpcReduction="20000"/>
          </a:bodyPr>
          <a:lstStyle/>
          <a:p>
            <a:endParaRPr lang="en-US"/>
          </a:p>
        </p:txBody>
      </p:sp>
      <p:sp>
        <p:nvSpPr>
          <p:cNvPr id="10" name="Title 9">
            <a:extLst>
              <a:ext uri="{FF2B5EF4-FFF2-40B4-BE49-F238E27FC236}">
                <a16:creationId xmlns:a16="http://schemas.microsoft.com/office/drawing/2014/main" id="{2FF05FDD-0EBD-1CDD-4A91-66304CE18C04}"/>
              </a:ext>
            </a:extLst>
          </p:cNvPr>
          <p:cNvSpPr>
            <a:spLocks noGrp="1"/>
          </p:cNvSpPr>
          <p:nvPr>
            <p:ph type="title"/>
          </p:nvPr>
        </p:nvSpPr>
        <p:spPr/>
        <p:txBody>
          <a:bodyPr>
            <a:normAutofit fontScale="90000"/>
          </a:bodyPr>
          <a:lstStyle/>
          <a:p>
            <a:r>
              <a:rPr lang="en-US" dirty="0"/>
              <a:t>BACKUPS</a:t>
            </a:r>
          </a:p>
        </p:txBody>
      </p:sp>
    </p:spTree>
    <p:extLst>
      <p:ext uri="{BB962C8B-B14F-4D97-AF65-F5344CB8AC3E}">
        <p14:creationId xmlns:p14="http://schemas.microsoft.com/office/powerpoint/2010/main" val="18684091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A094-5910-975D-C952-06ADCA3F31C5}"/>
              </a:ext>
            </a:extLst>
          </p:cNvPr>
          <p:cNvSpPr>
            <a:spLocks noGrp="1"/>
          </p:cNvSpPr>
          <p:nvPr>
            <p:ph type="title"/>
          </p:nvPr>
        </p:nvSpPr>
        <p:spPr>
          <a:xfrm>
            <a:off x="609600" y="370391"/>
            <a:ext cx="10972800" cy="543036"/>
          </a:xfrm>
        </p:spPr>
        <p:txBody>
          <a:bodyPr>
            <a:normAutofit fontScale="90000"/>
          </a:bodyPr>
          <a:lstStyle/>
          <a:p>
            <a:r>
              <a:rPr lang="en-US" dirty="0"/>
              <a:t>SLAC ACCELERATOR CYBER REVIEW FINDINGS</a:t>
            </a:r>
          </a:p>
        </p:txBody>
      </p:sp>
      <p:sp>
        <p:nvSpPr>
          <p:cNvPr id="8" name="Content Placeholder 7">
            <a:extLst>
              <a:ext uri="{FF2B5EF4-FFF2-40B4-BE49-F238E27FC236}">
                <a16:creationId xmlns:a16="http://schemas.microsoft.com/office/drawing/2014/main" id="{D306A612-03A6-F7AD-75B7-DA1EF8371D37}"/>
              </a:ext>
            </a:extLst>
          </p:cNvPr>
          <p:cNvSpPr>
            <a:spLocks noGrp="1"/>
          </p:cNvSpPr>
          <p:nvPr>
            <p:ph sz="quarter" idx="14"/>
          </p:nvPr>
        </p:nvSpPr>
        <p:spPr>
          <a:xfrm>
            <a:off x="372269" y="1765819"/>
            <a:ext cx="11185417" cy="1844238"/>
          </a:xfrm>
        </p:spPr>
        <p:txBody>
          <a:bodyPr>
            <a:normAutofit fontScale="92500"/>
          </a:bodyPr>
          <a:lstStyle/>
          <a:p>
            <a:pPr marL="514350" lvl="0" indent="-514350">
              <a:buFont typeface="+mj-lt"/>
              <a:buAutoNum type="arabicPeriod"/>
            </a:pPr>
            <a:r>
              <a:rPr lang="en-US" sz="2100" dirty="0"/>
              <a:t>Login security is </a:t>
            </a:r>
            <a:r>
              <a:rPr lang="en-US" sz="2100" dirty="0">
                <a:solidFill>
                  <a:srgbClr val="FF0000"/>
                </a:solidFill>
              </a:rPr>
              <a:t>comparable to most facilities</a:t>
            </a:r>
            <a:r>
              <a:rPr lang="en-US" sz="2100" dirty="0"/>
              <a:t>. Will soon be leading</a:t>
            </a:r>
          </a:p>
          <a:p>
            <a:pPr marL="514350" lvl="0" indent="-514350">
              <a:buFont typeface="+mj-lt"/>
              <a:buAutoNum type="arabicPeriod"/>
            </a:pPr>
            <a:r>
              <a:rPr lang="en-US" sz="2100" dirty="0">
                <a:solidFill>
                  <a:srgbClr val="FF0000"/>
                </a:solidFill>
              </a:rPr>
              <a:t>Backups are complete</a:t>
            </a:r>
          </a:p>
          <a:p>
            <a:pPr marL="514350" lvl="0" indent="-514350">
              <a:buFont typeface="+mj-lt"/>
              <a:buAutoNum type="arabicPeriod"/>
            </a:pPr>
            <a:r>
              <a:rPr lang="en-US" sz="2100" dirty="0"/>
              <a:t>Malware Detection (</a:t>
            </a:r>
            <a:r>
              <a:rPr lang="en-US" sz="2100" dirty="0" err="1"/>
              <a:t>Crowdstrike</a:t>
            </a:r>
            <a:r>
              <a:rPr lang="en-US" sz="2100" dirty="0"/>
              <a:t>) &amp; Vulnerability Detection are complete (subject to acceptance of the common principle that the control system be exempt from these).</a:t>
            </a:r>
          </a:p>
          <a:p>
            <a:pPr marL="514350" lvl="0" indent="-514350">
              <a:buFont typeface="+mj-lt"/>
              <a:buAutoNum type="arabicPeriod"/>
            </a:pPr>
            <a:r>
              <a:rPr lang="en-US" sz="2100" dirty="0"/>
              <a:t>CA Security (authorization to change PV) is designed, in cryo IOCS, and ready for broad implementation </a:t>
            </a:r>
          </a:p>
          <a:p>
            <a:pPr marL="514350" lvl="0" indent="-514350">
              <a:buFont typeface="+mj-lt"/>
              <a:buAutoNum type="arabicPeriod"/>
            </a:pPr>
            <a:endParaRPr lang="en-US" sz="2800" dirty="0"/>
          </a:p>
          <a:p>
            <a:pPr marL="514350" lvl="0" indent="-514350">
              <a:buFont typeface="+mj-lt"/>
              <a:buAutoNum type="arabicPeriod"/>
            </a:pPr>
            <a:endParaRPr lang="en-US" sz="2800" dirty="0"/>
          </a:p>
        </p:txBody>
      </p:sp>
      <p:sp>
        <p:nvSpPr>
          <p:cNvPr id="7" name="Text Placeholder 6">
            <a:extLst>
              <a:ext uri="{FF2B5EF4-FFF2-40B4-BE49-F238E27FC236}">
                <a16:creationId xmlns:a16="http://schemas.microsoft.com/office/drawing/2014/main" id="{5D107D74-EBFA-F5BB-0264-F1CB45DAF0BB}"/>
              </a:ext>
            </a:extLst>
          </p:cNvPr>
          <p:cNvSpPr>
            <a:spLocks noGrp="1"/>
          </p:cNvSpPr>
          <p:nvPr>
            <p:ph type="body" sz="quarter" idx="13"/>
          </p:nvPr>
        </p:nvSpPr>
        <p:spPr/>
        <p:txBody>
          <a:bodyPr>
            <a:normAutofit fontScale="25000" lnSpcReduction="20000"/>
          </a:bodyPr>
          <a:lstStyle/>
          <a:p>
            <a:pPr marL="0" indent="0">
              <a:buNone/>
            </a:pPr>
            <a:r>
              <a:rPr lang="en-US" dirty="0"/>
              <a:t>Accelerator Computing Cyber Security Assessment</a:t>
            </a:r>
          </a:p>
        </p:txBody>
      </p:sp>
      <p:sp>
        <p:nvSpPr>
          <p:cNvPr id="9" name="TextBox 8">
            <a:extLst>
              <a:ext uri="{FF2B5EF4-FFF2-40B4-BE49-F238E27FC236}">
                <a16:creationId xmlns:a16="http://schemas.microsoft.com/office/drawing/2014/main" id="{16F4B398-9FD2-EC5C-617F-AFC2BC0F91DF}"/>
              </a:ext>
            </a:extLst>
          </p:cNvPr>
          <p:cNvSpPr txBox="1"/>
          <p:nvPr/>
        </p:nvSpPr>
        <p:spPr>
          <a:xfrm>
            <a:off x="375466" y="1215454"/>
            <a:ext cx="11444265" cy="461665"/>
          </a:xfrm>
          <a:prstGeom prst="rect">
            <a:avLst/>
          </a:prstGeom>
          <a:noFill/>
          <a:ln>
            <a:noFill/>
          </a:ln>
        </p:spPr>
        <p:txBody>
          <a:bodyPr wrap="square">
            <a:spAutoFit/>
          </a:bodyPr>
          <a:lstStyle/>
          <a:p>
            <a:r>
              <a:rPr lang="en-US" sz="2400" dirty="0"/>
              <a:t>Positive Overall. Our cyber security is complete with respect to common practice.</a:t>
            </a:r>
          </a:p>
        </p:txBody>
      </p:sp>
      <p:sp>
        <p:nvSpPr>
          <p:cNvPr id="12" name="Content Placeholder 3">
            <a:extLst>
              <a:ext uri="{FF2B5EF4-FFF2-40B4-BE49-F238E27FC236}">
                <a16:creationId xmlns:a16="http://schemas.microsoft.com/office/drawing/2014/main" id="{75561EB6-0284-6399-663F-1269BAABA33D}"/>
              </a:ext>
            </a:extLst>
          </p:cNvPr>
          <p:cNvSpPr txBox="1">
            <a:spLocks/>
          </p:cNvSpPr>
          <p:nvPr/>
        </p:nvSpPr>
        <p:spPr>
          <a:xfrm>
            <a:off x="507115" y="4185180"/>
            <a:ext cx="11256085" cy="130515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rgbClr val="981E32"/>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rgbClr val="981E32"/>
              </a:buClr>
              <a:buSzPct val="120000"/>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981E32"/>
              </a:buClr>
              <a:buSzPct val="120000"/>
              <a:buFont typeface="Arial"/>
              <a:buChar char="•"/>
              <a:defRPr sz="2400" b="0" kern="1200">
                <a:solidFill>
                  <a:schemeClr val="tx1"/>
                </a:solidFill>
                <a:latin typeface="+mn-lt"/>
                <a:ea typeface="+mn-ea"/>
                <a:cs typeface="+mn-cs"/>
              </a:defRPr>
            </a:lvl3pPr>
            <a:lvl4pPr marL="16002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mj-lt"/>
              <a:buAutoNum type="arabicPeriod"/>
            </a:pPr>
            <a:r>
              <a:rPr lang="en-US" sz="1800" dirty="0"/>
              <a:t>EPICS protocols lack strong authentication </a:t>
            </a:r>
          </a:p>
          <a:p>
            <a:pPr marL="800100" lvl="1" indent="-342900">
              <a:buFont typeface="+mj-lt"/>
              <a:buAutoNum type="alphaLcPeriod"/>
            </a:pPr>
            <a:r>
              <a:rPr lang="en-US" sz="1600" dirty="0"/>
              <a:t>Man in the Middle attack. A PV could be changed without ACR knowledge</a:t>
            </a:r>
          </a:p>
          <a:p>
            <a:pPr marL="800100" lvl="1" indent="-342900">
              <a:buFont typeface="+mj-lt"/>
              <a:buAutoNum type="alphaLcPeriod"/>
            </a:pPr>
            <a:r>
              <a:rPr lang="en-US" sz="1600" dirty="0"/>
              <a:t>EPICS users will be authorized for PV changes, but aren’t presently strongly authenticated</a:t>
            </a:r>
          </a:p>
          <a:p>
            <a:pPr>
              <a:buFont typeface="+mj-lt"/>
              <a:buAutoNum type="arabicPeriod"/>
            </a:pPr>
            <a:r>
              <a:rPr lang="en-US" sz="1800" dirty="0"/>
              <a:t>IOC Software is not certificate authenticated (user can’t be sure the IOC they’re talking to is not an imposter)</a:t>
            </a:r>
          </a:p>
        </p:txBody>
      </p:sp>
      <p:sp>
        <p:nvSpPr>
          <p:cNvPr id="14" name="TextBox 13">
            <a:extLst>
              <a:ext uri="{FF2B5EF4-FFF2-40B4-BE49-F238E27FC236}">
                <a16:creationId xmlns:a16="http://schemas.microsoft.com/office/drawing/2014/main" id="{5AC6E596-43F7-7C74-A365-C0765FA6BC53}"/>
              </a:ext>
            </a:extLst>
          </p:cNvPr>
          <p:cNvSpPr txBox="1"/>
          <p:nvPr/>
        </p:nvSpPr>
        <p:spPr>
          <a:xfrm>
            <a:off x="396983" y="3670805"/>
            <a:ext cx="11185417" cy="461665"/>
          </a:xfrm>
          <a:prstGeom prst="rect">
            <a:avLst/>
          </a:prstGeom>
          <a:noFill/>
          <a:ln>
            <a:noFill/>
          </a:ln>
        </p:spPr>
        <p:txBody>
          <a:bodyPr wrap="square">
            <a:spAutoFit/>
          </a:bodyPr>
          <a:lstStyle/>
          <a:p>
            <a:r>
              <a:rPr lang="en-US" sz="2400" dirty="0"/>
              <a:t>However, </a:t>
            </a:r>
            <a:r>
              <a:rPr lang="en-US" sz="2400" dirty="0">
                <a:solidFill>
                  <a:srgbClr val="FF0000"/>
                </a:solidFill>
              </a:rPr>
              <a:t>EPICS is insecure</a:t>
            </a:r>
            <a:r>
              <a:rPr lang="en-US" sz="2400" dirty="0"/>
              <a:t>. Its use is based on aging assumption of secure perimeter.</a:t>
            </a:r>
          </a:p>
        </p:txBody>
      </p:sp>
      <p:sp>
        <p:nvSpPr>
          <p:cNvPr id="18" name="TextBox 17">
            <a:extLst>
              <a:ext uri="{FF2B5EF4-FFF2-40B4-BE49-F238E27FC236}">
                <a16:creationId xmlns:a16="http://schemas.microsoft.com/office/drawing/2014/main" id="{13155658-2494-BD4F-3361-6DB7A2327055}"/>
              </a:ext>
            </a:extLst>
          </p:cNvPr>
          <p:cNvSpPr txBox="1"/>
          <p:nvPr/>
        </p:nvSpPr>
        <p:spPr>
          <a:xfrm>
            <a:off x="497863" y="6053096"/>
            <a:ext cx="5923160" cy="646331"/>
          </a:xfrm>
          <a:prstGeom prst="rect">
            <a:avLst/>
          </a:prstGeom>
          <a:noFill/>
        </p:spPr>
        <p:txBody>
          <a:bodyPr wrap="none" rtlCol="0">
            <a:spAutoFit/>
          </a:bodyPr>
          <a:lstStyle/>
          <a:p>
            <a:pPr marL="342900" indent="-342900">
              <a:buFont typeface="+mj-lt"/>
              <a:buAutoNum type="arabicPeriod"/>
            </a:pPr>
            <a:r>
              <a:rPr lang="en-US" dirty="0"/>
              <a:t>PV drive limits are not all set – can lead to machine errors</a:t>
            </a:r>
          </a:p>
          <a:p>
            <a:pPr marL="342900" indent="-342900">
              <a:buFont typeface="+mj-lt"/>
              <a:buAutoNum type="arabicPeriod"/>
            </a:pPr>
            <a:r>
              <a:rPr lang="en-US" dirty="0"/>
              <a:t>Understaffed with Oracle DB Admin</a:t>
            </a:r>
          </a:p>
        </p:txBody>
      </p:sp>
      <p:sp>
        <p:nvSpPr>
          <p:cNvPr id="19" name="TextBox 18">
            <a:extLst>
              <a:ext uri="{FF2B5EF4-FFF2-40B4-BE49-F238E27FC236}">
                <a16:creationId xmlns:a16="http://schemas.microsoft.com/office/drawing/2014/main" id="{4AEC1D0A-7C5B-6D99-69E7-39C8028E0ADB}"/>
              </a:ext>
            </a:extLst>
          </p:cNvPr>
          <p:cNvSpPr txBox="1"/>
          <p:nvPr/>
        </p:nvSpPr>
        <p:spPr>
          <a:xfrm>
            <a:off x="375466" y="5561385"/>
            <a:ext cx="11185417" cy="461665"/>
          </a:xfrm>
          <a:prstGeom prst="rect">
            <a:avLst/>
          </a:prstGeom>
          <a:noFill/>
          <a:ln>
            <a:noFill/>
          </a:ln>
        </p:spPr>
        <p:txBody>
          <a:bodyPr wrap="square">
            <a:spAutoFit/>
          </a:bodyPr>
          <a:lstStyle/>
          <a:p>
            <a:r>
              <a:rPr lang="en-US" sz="2400" dirty="0"/>
              <a:t>Additionally, some administration and management:</a:t>
            </a:r>
          </a:p>
        </p:txBody>
      </p:sp>
      <p:sp>
        <p:nvSpPr>
          <p:cNvPr id="3" name="Rounded Rectangle 2">
            <a:extLst>
              <a:ext uri="{FF2B5EF4-FFF2-40B4-BE49-F238E27FC236}">
                <a16:creationId xmlns:a16="http://schemas.microsoft.com/office/drawing/2014/main" id="{A9F752C9-C03A-8F5F-D316-4A43D09099A9}"/>
              </a:ext>
            </a:extLst>
          </p:cNvPr>
          <p:cNvSpPr/>
          <p:nvPr/>
        </p:nvSpPr>
        <p:spPr>
          <a:xfrm>
            <a:off x="372269" y="3670805"/>
            <a:ext cx="10947772" cy="189058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22533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57CD8F7B-4FC6-C81F-B3F3-748672B3D444}"/>
              </a:ext>
            </a:extLst>
          </p:cNvPr>
          <p:cNvSpPr>
            <a:spLocks noGrp="1"/>
          </p:cNvSpPr>
          <p:nvPr>
            <p:ph sz="quarter" idx="14"/>
          </p:nvPr>
        </p:nvSpPr>
        <p:spPr/>
        <p:txBody>
          <a:bodyPr/>
          <a:lstStyle/>
          <a:p>
            <a:endParaRPr lang="en-US"/>
          </a:p>
        </p:txBody>
      </p:sp>
      <p:sp>
        <p:nvSpPr>
          <p:cNvPr id="4" name="Text Placeholder 3">
            <a:extLst>
              <a:ext uri="{FF2B5EF4-FFF2-40B4-BE49-F238E27FC236}">
                <a16:creationId xmlns:a16="http://schemas.microsoft.com/office/drawing/2014/main" id="{CE5530E8-767C-663A-9083-982090742CAE}"/>
              </a:ext>
            </a:extLst>
          </p:cNvPr>
          <p:cNvSpPr>
            <a:spLocks noGrp="1"/>
          </p:cNvSpPr>
          <p:nvPr>
            <p:ph type="body" sz="quarter" idx="13"/>
          </p:nvPr>
        </p:nvSpPr>
        <p:spPr/>
        <p:txBody>
          <a:bodyPr>
            <a:normAutofit fontScale="25000" lnSpcReduction="20000"/>
          </a:bodyPr>
          <a:lstStyle/>
          <a:p>
            <a:endParaRPr lang="en-US"/>
          </a:p>
        </p:txBody>
      </p:sp>
      <p:sp>
        <p:nvSpPr>
          <p:cNvPr id="5" name="Title 4">
            <a:extLst>
              <a:ext uri="{FF2B5EF4-FFF2-40B4-BE49-F238E27FC236}">
                <a16:creationId xmlns:a16="http://schemas.microsoft.com/office/drawing/2014/main" id="{3EEBD38E-24E3-5045-AC11-3DC19B57095E}"/>
              </a:ext>
            </a:extLst>
          </p:cNvPr>
          <p:cNvSpPr>
            <a:spLocks noGrp="1"/>
          </p:cNvSpPr>
          <p:nvPr>
            <p:ph type="title"/>
          </p:nvPr>
        </p:nvSpPr>
        <p:spPr/>
        <p:txBody>
          <a:bodyPr>
            <a:normAutofit fontScale="90000"/>
          </a:bodyPr>
          <a:lstStyle/>
          <a:p>
            <a:r>
              <a:rPr lang="en-US" dirty="0"/>
              <a:t>Argonne (APS) Controls Computing Example</a:t>
            </a:r>
          </a:p>
        </p:txBody>
      </p:sp>
      <p:pic>
        <p:nvPicPr>
          <p:cNvPr id="7" name="Picture 6">
            <a:extLst>
              <a:ext uri="{FF2B5EF4-FFF2-40B4-BE49-F238E27FC236}">
                <a16:creationId xmlns:a16="http://schemas.microsoft.com/office/drawing/2014/main" id="{44866F4A-ED29-1F49-8C55-B3023A6A2B6A}"/>
              </a:ext>
            </a:extLst>
          </p:cNvPr>
          <p:cNvPicPr>
            <a:picLocks noChangeAspect="1"/>
          </p:cNvPicPr>
          <p:nvPr/>
        </p:nvPicPr>
        <p:blipFill>
          <a:blip r:embed="rId3"/>
          <a:stretch>
            <a:fillRect/>
          </a:stretch>
        </p:blipFill>
        <p:spPr>
          <a:xfrm>
            <a:off x="231960" y="1235000"/>
            <a:ext cx="11731441" cy="5171259"/>
          </a:xfrm>
          <a:prstGeom prst="rect">
            <a:avLst/>
          </a:prstGeom>
          <a:ln>
            <a:solidFill>
              <a:schemeClr val="accent1">
                <a:shade val="95000"/>
                <a:satMod val="105000"/>
              </a:schemeClr>
            </a:solidFill>
          </a:ln>
        </p:spPr>
      </p:pic>
      <p:sp>
        <p:nvSpPr>
          <p:cNvPr id="9" name="TextBox 8">
            <a:extLst>
              <a:ext uri="{FF2B5EF4-FFF2-40B4-BE49-F238E27FC236}">
                <a16:creationId xmlns:a16="http://schemas.microsoft.com/office/drawing/2014/main" id="{2833A8DE-684C-B941-9A09-EBCE431E3545}"/>
              </a:ext>
            </a:extLst>
          </p:cNvPr>
          <p:cNvSpPr txBox="1"/>
          <p:nvPr/>
        </p:nvSpPr>
        <p:spPr>
          <a:xfrm>
            <a:off x="7781366" y="6492593"/>
            <a:ext cx="3809697" cy="307777"/>
          </a:xfrm>
          <a:prstGeom prst="rect">
            <a:avLst/>
          </a:prstGeom>
          <a:noFill/>
        </p:spPr>
        <p:txBody>
          <a:bodyPr wrap="none" rtlCol="0">
            <a:spAutoFit/>
          </a:bodyPr>
          <a:lstStyle/>
          <a:p>
            <a:pPr algn="r"/>
            <a:r>
              <a:rPr lang="en-US" sz="1400" dirty="0"/>
              <a:t>Siniša Veseli, Andrew Johnson, Guobao Shen, ANL</a:t>
            </a:r>
          </a:p>
        </p:txBody>
      </p:sp>
      <p:sp>
        <p:nvSpPr>
          <p:cNvPr id="10" name="TextBox 9">
            <a:extLst>
              <a:ext uri="{FF2B5EF4-FFF2-40B4-BE49-F238E27FC236}">
                <a16:creationId xmlns:a16="http://schemas.microsoft.com/office/drawing/2014/main" id="{6C36D3C3-C9A4-204D-9937-3A51792DE3FA}"/>
              </a:ext>
            </a:extLst>
          </p:cNvPr>
          <p:cNvSpPr txBox="1"/>
          <p:nvPr/>
        </p:nvSpPr>
        <p:spPr>
          <a:xfrm>
            <a:off x="121023" y="5169154"/>
            <a:ext cx="4289613" cy="1477328"/>
          </a:xfrm>
          <a:prstGeom prst="rect">
            <a:avLst/>
          </a:prstGeom>
          <a:solidFill>
            <a:schemeClr val="bg1">
              <a:lumMod val="95000"/>
            </a:schemeClr>
          </a:solidFill>
          <a:ln>
            <a:solidFill>
              <a:schemeClr val="tx1">
                <a:lumMod val="50000"/>
              </a:schemeClr>
            </a:solidFill>
          </a:ln>
        </p:spPr>
        <p:txBody>
          <a:bodyPr wrap="square" rtlCol="0">
            <a:spAutoFit/>
          </a:bodyPr>
          <a:lstStyle/>
          <a:p>
            <a:r>
              <a:rPr lang="en-US" dirty="0"/>
              <a:t>Figure: Control system architecture at APS (circa 2016), is illustrative of common accelerator architecture. Control network includes control and also many high-level systems, databases and services.  </a:t>
            </a:r>
          </a:p>
        </p:txBody>
      </p:sp>
    </p:spTree>
    <p:extLst>
      <p:ext uri="{BB962C8B-B14F-4D97-AF65-F5344CB8AC3E}">
        <p14:creationId xmlns:p14="http://schemas.microsoft.com/office/powerpoint/2010/main" val="2459827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A group of people in a room with computers&#10;&#10;Description automatically generated with low confidence">
            <a:extLst>
              <a:ext uri="{FF2B5EF4-FFF2-40B4-BE49-F238E27FC236}">
                <a16:creationId xmlns:a16="http://schemas.microsoft.com/office/drawing/2014/main" id="{644BC4D9-CAC1-D210-8461-7DBA0959CD7A}"/>
              </a:ext>
            </a:extLst>
          </p:cNvPr>
          <p:cNvPicPr>
            <a:picLocks noGrp="1" noChangeAspect="1"/>
          </p:cNvPicPr>
          <p:nvPr>
            <p:ph sz="quarter" idx="14"/>
          </p:nvPr>
        </p:nvPicPr>
        <p:blipFill>
          <a:blip r:embed="rId3"/>
          <a:stretch>
            <a:fillRect/>
          </a:stretch>
        </p:blipFill>
        <p:spPr>
          <a:xfrm>
            <a:off x="689768" y="1171400"/>
            <a:ext cx="10921571" cy="3065320"/>
          </a:xfrm>
        </p:spPr>
      </p:pic>
      <p:sp>
        <p:nvSpPr>
          <p:cNvPr id="8" name="Title 7">
            <a:extLst>
              <a:ext uri="{FF2B5EF4-FFF2-40B4-BE49-F238E27FC236}">
                <a16:creationId xmlns:a16="http://schemas.microsoft.com/office/drawing/2014/main" id="{2D4C8FB2-C719-4E15-2839-6BF3FE436A68}"/>
              </a:ext>
            </a:extLst>
          </p:cNvPr>
          <p:cNvSpPr>
            <a:spLocks noGrp="1"/>
          </p:cNvSpPr>
          <p:nvPr>
            <p:ph type="title"/>
          </p:nvPr>
        </p:nvSpPr>
        <p:spPr/>
        <p:txBody>
          <a:bodyPr>
            <a:normAutofit fontScale="90000"/>
          </a:bodyPr>
          <a:lstStyle/>
          <a:p>
            <a:r>
              <a:rPr lang="en-US" dirty="0"/>
              <a:t>Accelerator Computing</a:t>
            </a:r>
          </a:p>
        </p:txBody>
      </p:sp>
      <p:sp>
        <p:nvSpPr>
          <p:cNvPr id="15" name="Content Placeholder 7">
            <a:extLst>
              <a:ext uri="{FF2B5EF4-FFF2-40B4-BE49-F238E27FC236}">
                <a16:creationId xmlns:a16="http://schemas.microsoft.com/office/drawing/2014/main" id="{939E1797-11A0-346E-5275-DFABB36F3E81}"/>
              </a:ext>
            </a:extLst>
          </p:cNvPr>
          <p:cNvSpPr txBox="1">
            <a:spLocks/>
          </p:cNvSpPr>
          <p:nvPr/>
        </p:nvSpPr>
        <p:spPr>
          <a:xfrm>
            <a:off x="182880" y="4445019"/>
            <a:ext cx="5374640" cy="228389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rgbClr val="981E32"/>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rgbClr val="981E32"/>
              </a:buClr>
              <a:buSzPct val="120000"/>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981E32"/>
              </a:buClr>
              <a:buSzPct val="120000"/>
              <a:buFont typeface="Arial"/>
              <a:buChar char="•"/>
              <a:defRPr sz="2400" b="0" kern="1200">
                <a:solidFill>
                  <a:schemeClr val="tx1"/>
                </a:solidFill>
                <a:latin typeface="+mn-lt"/>
                <a:ea typeface="+mn-ea"/>
                <a:cs typeface="+mn-cs"/>
              </a:defRPr>
            </a:lvl3pPr>
            <a:lvl4pPr marL="16002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cs typeface="Arial" panose="020B0604020202020204" pitchFamily="34" charset="0"/>
              </a:rPr>
              <a:t>User facing computers. Unix/</a:t>
            </a:r>
            <a:r>
              <a:rPr lang="en-US" sz="1400" dirty="0">
                <a:solidFill>
                  <a:srgbClr val="FF0000"/>
                </a:solidFill>
                <a:cs typeface="Arial" panose="020B0604020202020204" pitchFamily="34" charset="0"/>
              </a:rPr>
              <a:t>Linux</a:t>
            </a:r>
            <a:r>
              <a:rPr lang="en-US" sz="1400" dirty="0">
                <a:cs typeface="Arial" panose="020B0604020202020204" pitchFamily="34" charset="0"/>
              </a:rPr>
              <a:t>, Windows, Apple OS, </a:t>
            </a:r>
            <a:r>
              <a:rPr lang="en-US" sz="1400" dirty="0" err="1">
                <a:cs typeface="Arial" panose="020B0604020202020204" pitchFamily="34" charset="0"/>
              </a:rPr>
              <a:t>etc</a:t>
            </a:r>
            <a:endParaRPr lang="en-US" sz="1400" dirty="0">
              <a:cs typeface="Arial" panose="020B0604020202020204" pitchFamily="34" charset="0"/>
            </a:endParaRPr>
          </a:p>
          <a:p>
            <a:r>
              <a:rPr lang="en-US" sz="1400" dirty="0">
                <a:cs typeface="Arial" panose="020B0604020202020204" pitchFamily="34" charset="0"/>
              </a:rPr>
              <a:t>Control System Software Framework – commonly </a:t>
            </a:r>
            <a:r>
              <a:rPr lang="en-US" sz="1400" dirty="0">
                <a:solidFill>
                  <a:srgbClr val="FF0000"/>
                </a:solidFill>
                <a:cs typeface="Arial" panose="020B0604020202020204" pitchFamily="34" charset="0"/>
              </a:rPr>
              <a:t>EPICS </a:t>
            </a:r>
            <a:r>
              <a:rPr lang="en-US" sz="1400" dirty="0">
                <a:cs typeface="Arial" panose="020B0604020202020204" pitchFamily="34" charset="0"/>
              </a:rPr>
              <a:t>DOE labs  </a:t>
            </a:r>
          </a:p>
          <a:p>
            <a:r>
              <a:rPr lang="en-US" sz="1400" dirty="0">
                <a:solidFill>
                  <a:srgbClr val="FF0000"/>
                </a:solidFill>
                <a:cs typeface="Arial" panose="020B0604020202020204" pitchFamily="34" charset="0"/>
              </a:rPr>
              <a:t>Fast network</a:t>
            </a:r>
            <a:r>
              <a:rPr lang="en-US" sz="1400" dirty="0">
                <a:cs typeface="Arial" panose="020B0604020202020204" pitchFamily="34" charset="0"/>
              </a:rPr>
              <a:t>, typically Ethernet (10 Gb/s), some proprietary </a:t>
            </a:r>
          </a:p>
          <a:p>
            <a:r>
              <a:rPr lang="en-US" sz="1400" dirty="0">
                <a:cs typeface="Arial" panose="020B0604020202020204" pitchFamily="34" charset="0"/>
              </a:rPr>
              <a:t>Front End computing (Input Output Controllers - </a:t>
            </a:r>
            <a:r>
              <a:rPr lang="en-US" sz="1400" dirty="0">
                <a:solidFill>
                  <a:srgbClr val="FF0000"/>
                </a:solidFill>
                <a:cs typeface="Arial" panose="020B0604020202020204" pitchFamily="34" charset="0"/>
              </a:rPr>
              <a:t>IOCs</a:t>
            </a:r>
            <a:r>
              <a:rPr lang="en-US" sz="1400" dirty="0">
                <a:cs typeface="Arial" panose="020B0604020202020204" pitchFamily="34" charset="0"/>
              </a:rPr>
              <a:t>)</a:t>
            </a:r>
          </a:p>
          <a:p>
            <a:r>
              <a:rPr lang="en-US" sz="1400" dirty="0">
                <a:solidFill>
                  <a:srgbClr val="FF0000"/>
                </a:solidFill>
                <a:cs typeface="Arial" panose="020B0604020202020204" pitchFamily="34" charset="0"/>
              </a:rPr>
              <a:t>Field Buses </a:t>
            </a:r>
            <a:r>
              <a:rPr lang="en-US" sz="1400" dirty="0">
                <a:cs typeface="Arial" panose="020B0604020202020204" pitchFamily="34" charset="0"/>
              </a:rPr>
              <a:t>(VME, CAMAC)</a:t>
            </a:r>
          </a:p>
          <a:p>
            <a:r>
              <a:rPr lang="en-US" sz="1400" dirty="0">
                <a:solidFill>
                  <a:srgbClr val="FF0000"/>
                </a:solidFill>
                <a:cs typeface="Arial" panose="020B0604020202020204" pitchFamily="34" charset="0"/>
              </a:rPr>
              <a:t>FPGA</a:t>
            </a:r>
            <a:r>
              <a:rPr lang="en-US" sz="1400" dirty="0">
                <a:cs typeface="Arial" panose="020B0604020202020204" pitchFamily="34" charset="0"/>
              </a:rPr>
              <a:t>, PLC, programmed logic.  </a:t>
            </a:r>
          </a:p>
        </p:txBody>
      </p:sp>
      <p:sp>
        <p:nvSpPr>
          <p:cNvPr id="17" name="Content Placeholder 7">
            <a:extLst>
              <a:ext uri="{FF2B5EF4-FFF2-40B4-BE49-F238E27FC236}">
                <a16:creationId xmlns:a16="http://schemas.microsoft.com/office/drawing/2014/main" id="{5C9AF910-C61C-5883-1CA1-A33F5B0835BC}"/>
              </a:ext>
            </a:extLst>
          </p:cNvPr>
          <p:cNvSpPr txBox="1">
            <a:spLocks/>
          </p:cNvSpPr>
          <p:nvPr/>
        </p:nvSpPr>
        <p:spPr>
          <a:xfrm>
            <a:off x="5338444" y="4445019"/>
            <a:ext cx="6670675" cy="228389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rgbClr val="981E32"/>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rgbClr val="981E32"/>
              </a:buClr>
              <a:buSzPct val="120000"/>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981E32"/>
              </a:buClr>
              <a:buSzPct val="120000"/>
              <a:buFont typeface="Arial"/>
              <a:buChar char="•"/>
              <a:defRPr sz="2400" b="0" kern="1200">
                <a:solidFill>
                  <a:schemeClr val="tx1"/>
                </a:solidFill>
                <a:latin typeface="+mn-lt"/>
                <a:ea typeface="+mn-ea"/>
                <a:cs typeface="+mn-cs"/>
              </a:defRPr>
            </a:lvl3pPr>
            <a:lvl4pPr marL="16002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solidFill>
                  <a:srgbClr val="FF0000"/>
                </a:solidFill>
                <a:cs typeface="Arial" panose="020B0604020202020204" pitchFamily="34" charset="0"/>
              </a:rPr>
              <a:t>Display managers </a:t>
            </a:r>
            <a:r>
              <a:rPr lang="en-US" sz="1400" dirty="0">
                <a:cs typeface="Arial" panose="020B0604020202020204" pitchFamily="34" charset="0"/>
              </a:rPr>
              <a:t>(User interface to process variable values) </a:t>
            </a:r>
          </a:p>
          <a:p>
            <a:r>
              <a:rPr lang="en-US" sz="1400" dirty="0">
                <a:cs typeface="Arial" panose="020B0604020202020204" pitchFamily="34" charset="0"/>
              </a:rPr>
              <a:t>High level support software; Matlab, Python, C/C++ </a:t>
            </a:r>
          </a:p>
          <a:p>
            <a:r>
              <a:rPr lang="en-US" sz="1400" dirty="0">
                <a:cs typeface="Arial" panose="020B0604020202020204" pitchFamily="34" charset="0"/>
              </a:rPr>
              <a:t>Beam diagnostics, analysis, and beam optimization (High Level) Applications (</a:t>
            </a:r>
            <a:r>
              <a:rPr lang="en-US" sz="1400" dirty="0">
                <a:solidFill>
                  <a:srgbClr val="FF0000"/>
                </a:solidFill>
                <a:cs typeface="Arial" panose="020B0604020202020204" pitchFamily="34" charset="0"/>
              </a:rPr>
              <a:t>HLA</a:t>
            </a:r>
            <a:r>
              <a:rPr lang="en-US" sz="1400" dirty="0">
                <a:cs typeface="Arial" panose="020B0604020202020204" pitchFamily="34" charset="0"/>
              </a:rPr>
              <a:t>s) </a:t>
            </a:r>
          </a:p>
          <a:p>
            <a:r>
              <a:rPr lang="en-US" sz="1400" dirty="0">
                <a:cs typeface="Arial" panose="020B0604020202020204" pitchFamily="34" charset="0"/>
              </a:rPr>
              <a:t>Beam Modelling and simulation, </a:t>
            </a:r>
            <a:r>
              <a:rPr lang="en-US" sz="1400" dirty="0">
                <a:solidFill>
                  <a:srgbClr val="FF0000"/>
                </a:solidFill>
                <a:cs typeface="Arial" panose="020B0604020202020204" pitchFamily="34" charset="0"/>
              </a:rPr>
              <a:t>High Performance Computing</a:t>
            </a:r>
          </a:p>
          <a:p>
            <a:r>
              <a:rPr lang="en-US" sz="1400" dirty="0">
                <a:solidFill>
                  <a:srgbClr val="FF0000"/>
                </a:solidFill>
                <a:cs typeface="Arial" panose="020B0604020202020204" pitchFamily="34" charset="0"/>
              </a:rPr>
              <a:t>Machine Learning </a:t>
            </a:r>
            <a:r>
              <a:rPr lang="en-US" sz="1400" dirty="0">
                <a:cs typeface="Arial" panose="020B0604020202020204" pitchFamily="34" charset="0"/>
              </a:rPr>
              <a:t>(multi-parametric analysis and heuristic reasoning)</a:t>
            </a:r>
          </a:p>
          <a:p>
            <a:pPr marL="0" indent="0">
              <a:buNone/>
            </a:pPr>
            <a:r>
              <a:rPr lang="en-US" sz="1400" dirty="0">
                <a:cs typeface="Arial" panose="020B0604020202020204" pitchFamily="34" charset="0"/>
              </a:rPr>
              <a:t> </a:t>
            </a:r>
          </a:p>
        </p:txBody>
      </p:sp>
      <p:sp>
        <p:nvSpPr>
          <p:cNvPr id="2" name="TextBox 1">
            <a:extLst>
              <a:ext uri="{FF2B5EF4-FFF2-40B4-BE49-F238E27FC236}">
                <a16:creationId xmlns:a16="http://schemas.microsoft.com/office/drawing/2014/main" id="{3F615662-960E-2909-220A-755AB4D4DE7D}"/>
              </a:ext>
            </a:extLst>
          </p:cNvPr>
          <p:cNvSpPr txBox="1"/>
          <p:nvPr/>
        </p:nvSpPr>
        <p:spPr>
          <a:xfrm>
            <a:off x="3721994" y="5834130"/>
            <a:ext cx="7889345" cy="953163"/>
          </a:xfrm>
          <a:prstGeom prst="rect">
            <a:avLst/>
          </a:prstGeom>
          <a:noFill/>
          <a:ln w="3175">
            <a:solidFill>
              <a:schemeClr val="tx1"/>
            </a:solidFill>
          </a:ln>
        </p:spPr>
        <p:txBody>
          <a:bodyPr wrap="square" rtlCol="0">
            <a:spAutoFit/>
          </a:bodyPr>
          <a:lstStyle/>
          <a:p>
            <a:r>
              <a:rPr lang="en-US" dirty="0"/>
              <a:t>Many users, some only peripherally associated with the laboratory. Many kinds of computers, many kinds of network, many tools. Some developed in the community without security oversight, some brought in from outside.</a:t>
            </a:r>
          </a:p>
        </p:txBody>
      </p:sp>
    </p:spTree>
    <p:extLst>
      <p:ext uri="{BB962C8B-B14F-4D97-AF65-F5344CB8AC3E}">
        <p14:creationId xmlns:p14="http://schemas.microsoft.com/office/powerpoint/2010/main" val="987145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4C805-38BF-8241-AF9D-90DDE1D4D77C}"/>
              </a:ext>
            </a:extLst>
          </p:cNvPr>
          <p:cNvSpPr>
            <a:spLocks noGrp="1"/>
          </p:cNvSpPr>
          <p:nvPr>
            <p:ph type="title"/>
          </p:nvPr>
        </p:nvSpPr>
        <p:spPr>
          <a:xfrm>
            <a:off x="155863" y="417458"/>
            <a:ext cx="11747362" cy="543036"/>
          </a:xfrm>
        </p:spPr>
        <p:txBody>
          <a:bodyPr vert="horz" lIns="91440" tIns="45720" rIns="91440" bIns="45720" rtlCol="0" anchor="ctr">
            <a:noAutofit/>
          </a:bodyPr>
          <a:lstStyle/>
          <a:p>
            <a:pPr>
              <a:lnSpc>
                <a:spcPct val="90000"/>
              </a:lnSpc>
            </a:pPr>
            <a:r>
              <a:rPr lang="en-US" sz="3200" kern="1200" dirty="0">
                <a:latin typeface="+mj-lt"/>
                <a:ea typeface="+mj-ea"/>
                <a:cs typeface="+mj-cs"/>
              </a:rPr>
              <a:t>C</a:t>
            </a:r>
            <a:r>
              <a:rPr lang="en-US" sz="3200" dirty="0"/>
              <a:t>hallenges in Accelerator Computing, Implications for Cyber Security</a:t>
            </a:r>
            <a:endParaRPr lang="en-US" sz="3200" kern="1200" dirty="0">
              <a:latin typeface="+mj-lt"/>
              <a:ea typeface="+mj-ea"/>
              <a:cs typeface="+mj-cs"/>
            </a:endParaRPr>
          </a:p>
        </p:txBody>
      </p:sp>
      <p:sp>
        <p:nvSpPr>
          <p:cNvPr id="4" name="Content Placeholder 3">
            <a:extLst>
              <a:ext uri="{FF2B5EF4-FFF2-40B4-BE49-F238E27FC236}">
                <a16:creationId xmlns:a16="http://schemas.microsoft.com/office/drawing/2014/main" id="{703FDEA6-81D4-504A-8B9D-2DC89AA55279}"/>
              </a:ext>
            </a:extLst>
          </p:cNvPr>
          <p:cNvSpPr txBox="1">
            <a:spLocks/>
          </p:cNvSpPr>
          <p:nvPr/>
        </p:nvSpPr>
        <p:spPr>
          <a:xfrm>
            <a:off x="491102" y="1831089"/>
            <a:ext cx="7516759" cy="489782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buFont typeface="Arial"/>
              <a:buAutoNum type="arabicPeriod"/>
            </a:pPr>
            <a:r>
              <a:rPr lang="en-US" sz="2000" dirty="0"/>
              <a:t>Accelerator data and detector data sizes and rates -&gt; Data centers</a:t>
            </a:r>
          </a:p>
          <a:p>
            <a:pPr marL="457200" indent="-457200">
              <a:buFont typeface="Arial"/>
              <a:buAutoNum type="arabicPeriod"/>
            </a:pPr>
            <a:r>
              <a:rPr lang="en-US" sz="2000" dirty="0"/>
              <a:t>Machine Learning, large-scale optimization -&gt; HPC and Data Center is in production</a:t>
            </a:r>
          </a:p>
          <a:p>
            <a:pPr marL="457200" indent="-457200">
              <a:buFont typeface="Arial"/>
              <a:buAutoNum type="arabicPeriod"/>
            </a:pPr>
            <a:r>
              <a:rPr lang="en-US" sz="2000" dirty="0"/>
              <a:t>Continuous, online multi-particle modeling -&gt; HPC in production</a:t>
            </a:r>
          </a:p>
          <a:p>
            <a:pPr marL="457200" indent="-457200">
              <a:buFont typeface="Arial"/>
              <a:buAutoNum type="arabicPeriod"/>
            </a:pPr>
            <a:r>
              <a:rPr lang="en-US" sz="2000" dirty="0"/>
              <a:t>More software for more sophisticated machines -&gt; Vulnerability scanning in prod</a:t>
            </a:r>
          </a:p>
          <a:p>
            <a:pPr marL="457200" indent="-457200">
              <a:buFont typeface="Arial"/>
              <a:buAutoNum type="arabicPeriod"/>
            </a:pPr>
            <a:r>
              <a:rPr lang="en-US" sz="2000" dirty="0">
                <a:solidFill>
                  <a:srgbClr val="FF0000"/>
                </a:solidFill>
              </a:rPr>
              <a:t>Machine security. </a:t>
            </a:r>
            <a:r>
              <a:rPr lang="en-US" sz="2000" dirty="0"/>
              <a:t>New boundaries in beam power and intensity. </a:t>
            </a:r>
            <a:r>
              <a:rPr lang="en-US" sz="2000" i="1" dirty="0"/>
              <a:t>Accidental damage</a:t>
            </a:r>
          </a:p>
          <a:p>
            <a:pPr marL="457200" indent="-457200">
              <a:buFont typeface="Arial"/>
              <a:buAutoNum type="arabicPeriod"/>
            </a:pPr>
            <a:r>
              <a:rPr lang="en-US" sz="2000" dirty="0">
                <a:solidFill>
                  <a:srgbClr val="FF0000"/>
                </a:solidFill>
              </a:rPr>
              <a:t>Cyber Security </a:t>
            </a:r>
            <a:r>
              <a:rPr lang="en-US" sz="2000" dirty="0"/>
              <a:t>of large US national assets. </a:t>
            </a:r>
            <a:r>
              <a:rPr lang="en-US" sz="2000" i="1" dirty="0">
                <a:solidFill>
                  <a:srgbClr val="FF0000"/>
                </a:solidFill>
              </a:rPr>
              <a:t>Malevolent Damage</a:t>
            </a:r>
            <a:r>
              <a:rPr lang="en-US" sz="2000" i="1" dirty="0"/>
              <a:t>. </a:t>
            </a:r>
          </a:p>
          <a:p>
            <a:pPr marL="457200" indent="-457200">
              <a:buFont typeface="Arial"/>
              <a:buAutoNum type="arabicPeriod"/>
            </a:pPr>
            <a:endParaRPr lang="en-US" sz="2000" dirty="0"/>
          </a:p>
        </p:txBody>
      </p:sp>
      <p:grpSp>
        <p:nvGrpSpPr>
          <p:cNvPr id="17" name="Group 16">
            <a:extLst>
              <a:ext uri="{FF2B5EF4-FFF2-40B4-BE49-F238E27FC236}">
                <a16:creationId xmlns:a16="http://schemas.microsoft.com/office/drawing/2014/main" id="{43F20964-7313-F2FF-F190-9356668AC246}"/>
              </a:ext>
            </a:extLst>
          </p:cNvPr>
          <p:cNvGrpSpPr/>
          <p:nvPr/>
        </p:nvGrpSpPr>
        <p:grpSpPr>
          <a:xfrm>
            <a:off x="5991822" y="4919411"/>
            <a:ext cx="5911403" cy="1809498"/>
            <a:chOff x="5198054" y="4728380"/>
            <a:chExt cx="4599152" cy="1097813"/>
          </a:xfrm>
        </p:grpSpPr>
        <p:pic>
          <p:nvPicPr>
            <p:cNvPr id="3" name="Picture 2">
              <a:extLst>
                <a:ext uri="{FF2B5EF4-FFF2-40B4-BE49-F238E27FC236}">
                  <a16:creationId xmlns:a16="http://schemas.microsoft.com/office/drawing/2014/main" id="{8B6F9146-F96B-036E-035E-02E886EF7C6E}"/>
                </a:ext>
              </a:extLst>
            </p:cNvPr>
            <p:cNvPicPr>
              <a:picLocks noChangeAspect="1"/>
            </p:cNvPicPr>
            <p:nvPr/>
          </p:nvPicPr>
          <p:blipFill rotWithShape="1">
            <a:blip r:embed="rId3"/>
            <a:srcRect t="12757"/>
            <a:stretch/>
          </p:blipFill>
          <p:spPr>
            <a:xfrm>
              <a:off x="5198054" y="4728380"/>
              <a:ext cx="4599152" cy="1097813"/>
            </a:xfrm>
            <a:prstGeom prst="rect">
              <a:avLst/>
            </a:prstGeom>
            <a:ln>
              <a:noFill/>
            </a:ln>
          </p:spPr>
        </p:pic>
        <p:sp>
          <p:nvSpPr>
            <p:cNvPr id="13" name="Oval 12">
              <a:extLst>
                <a:ext uri="{FF2B5EF4-FFF2-40B4-BE49-F238E27FC236}">
                  <a16:creationId xmlns:a16="http://schemas.microsoft.com/office/drawing/2014/main" id="{8327ED00-282E-74DE-57C7-411987CE5B5D}"/>
                </a:ext>
              </a:extLst>
            </p:cNvPr>
            <p:cNvSpPr/>
            <p:nvPr/>
          </p:nvSpPr>
          <p:spPr>
            <a:xfrm>
              <a:off x="6766560" y="5063927"/>
              <a:ext cx="386080" cy="21336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10D97066-6EEA-B850-A6C2-FA0BEAC520EA}"/>
                </a:ext>
              </a:extLst>
            </p:cNvPr>
            <p:cNvSpPr/>
            <p:nvPr/>
          </p:nvSpPr>
          <p:spPr>
            <a:xfrm>
              <a:off x="8554720" y="5074087"/>
              <a:ext cx="386080" cy="21336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5" name="Picture 4">
            <a:extLst>
              <a:ext uri="{FF2B5EF4-FFF2-40B4-BE49-F238E27FC236}">
                <a16:creationId xmlns:a16="http://schemas.microsoft.com/office/drawing/2014/main" id="{0E2D8E86-54F8-87CC-2FDF-67E9EB12F08F}"/>
              </a:ext>
            </a:extLst>
          </p:cNvPr>
          <p:cNvPicPr>
            <a:picLocks noChangeAspect="1"/>
          </p:cNvPicPr>
          <p:nvPr/>
        </p:nvPicPr>
        <p:blipFill>
          <a:blip r:embed="rId4">
            <a:alphaModFix/>
          </a:blip>
          <a:stretch>
            <a:fillRect/>
          </a:stretch>
        </p:blipFill>
        <p:spPr>
          <a:xfrm>
            <a:off x="7669623" y="2173467"/>
            <a:ext cx="4164278" cy="2576647"/>
          </a:xfrm>
          <a:prstGeom prst="rect">
            <a:avLst/>
          </a:prstGeom>
        </p:spPr>
      </p:pic>
    </p:spTree>
    <p:extLst>
      <p:ext uri="{BB962C8B-B14F-4D97-AF65-F5344CB8AC3E}">
        <p14:creationId xmlns:p14="http://schemas.microsoft.com/office/powerpoint/2010/main" val="1430107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353967-F356-4D1B-4B86-2A54C5899FCE}"/>
              </a:ext>
            </a:extLst>
          </p:cNvPr>
          <p:cNvSpPr>
            <a:spLocks noGrp="1"/>
          </p:cNvSpPr>
          <p:nvPr>
            <p:ph sz="quarter" idx="14"/>
          </p:nvPr>
        </p:nvSpPr>
        <p:spPr>
          <a:xfrm>
            <a:off x="306946" y="4250111"/>
            <a:ext cx="11578107" cy="2350564"/>
          </a:xfrm>
        </p:spPr>
        <p:txBody>
          <a:bodyPr>
            <a:normAutofit/>
          </a:bodyPr>
          <a:lstStyle/>
          <a:p>
            <a:pPr marL="114300" lvl="1" indent="0">
              <a:spcBef>
                <a:spcPts val="0"/>
              </a:spcBef>
              <a:buNone/>
            </a:pPr>
            <a:r>
              <a:rPr lang="en-US" dirty="0">
                <a:solidFill>
                  <a:srgbClr val="000000"/>
                </a:solidFill>
                <a:latin typeface="Calibri" panose="020F0502020204030204" pitchFamily="34" charset="0"/>
              </a:rPr>
              <a:t>Context and thinking</a:t>
            </a:r>
          </a:p>
          <a:p>
            <a:pPr marL="457200" lvl="1" indent="-342900">
              <a:spcBef>
                <a:spcPts val="0"/>
              </a:spcBef>
              <a:buFont typeface="Arial" panose="020B0604020202020204" pitchFamily="34" charset="0"/>
              <a:buChar char="•"/>
            </a:pPr>
            <a:r>
              <a:rPr lang="en-US" sz="2000" dirty="0">
                <a:solidFill>
                  <a:srgbClr val="000000"/>
                </a:solidFill>
                <a:latin typeface="Calibri" panose="020F0502020204030204" pitchFamily="34" charset="0"/>
              </a:rPr>
              <a:t>Historically, accelerator control systems have not included strong cyber security within the network</a:t>
            </a:r>
          </a:p>
          <a:p>
            <a:pPr marL="457200" lvl="1" indent="-342900">
              <a:spcBef>
                <a:spcPts val="0"/>
              </a:spcBef>
              <a:buFont typeface="Arial" panose="020B0604020202020204" pitchFamily="34" charset="0"/>
              <a:buChar char="•"/>
            </a:pPr>
            <a:r>
              <a:rPr lang="en-US" sz="2000" dirty="0">
                <a:solidFill>
                  <a:srgbClr val="FF0000"/>
                </a:solidFill>
                <a:latin typeface="Calibri" panose="020F0502020204030204" pitchFamily="34" charset="0"/>
              </a:rPr>
              <a:t>We have relied on “secure–perimeter</a:t>
            </a:r>
            <a:r>
              <a:rPr lang="en-US" sz="2000" dirty="0">
                <a:solidFill>
                  <a:srgbClr val="000000"/>
                </a:solidFill>
                <a:latin typeface="Calibri" panose="020F0502020204030204" pitchFamily="34" charset="0"/>
              </a:rPr>
              <a:t>” (sometimes called sequestered network, or “walled garden”)  </a:t>
            </a:r>
          </a:p>
          <a:p>
            <a:pPr marL="457200" lvl="1" indent="-342900">
              <a:spcBef>
                <a:spcPts val="0"/>
              </a:spcBef>
              <a:buFont typeface="Arial" panose="020B0604020202020204" pitchFamily="34" charset="0"/>
              <a:buChar char="•"/>
            </a:pPr>
            <a:r>
              <a:rPr lang="en-US" sz="2000" dirty="0">
                <a:solidFill>
                  <a:srgbClr val="000000"/>
                </a:solidFill>
                <a:latin typeface="Calibri" panose="020F0502020204030204" pitchFamily="34" charset="0"/>
              </a:rPr>
              <a:t>The </a:t>
            </a:r>
            <a:r>
              <a:rPr lang="en-US" sz="2000" dirty="0">
                <a:solidFill>
                  <a:srgbClr val="FF0000"/>
                </a:solidFill>
                <a:latin typeface="Calibri" panose="020F0502020204030204" pitchFamily="34" charset="0"/>
              </a:rPr>
              <a:t>world is a different place</a:t>
            </a:r>
          </a:p>
          <a:p>
            <a:pPr marL="457200" lvl="1" indent="-342900">
              <a:spcBef>
                <a:spcPts val="0"/>
              </a:spcBef>
              <a:buFont typeface="Arial" panose="020B0604020202020204" pitchFamily="34" charset="0"/>
              <a:buChar char="•"/>
            </a:pPr>
            <a:r>
              <a:rPr lang="en-US" sz="2000" dirty="0">
                <a:solidFill>
                  <a:srgbClr val="000000"/>
                </a:solidFill>
                <a:latin typeface="Calibri" panose="020F0502020204030204" pitchFamily="34" charset="0"/>
              </a:rPr>
              <a:t>Is secure-perimeter still advisable? Cf </a:t>
            </a:r>
            <a:r>
              <a:rPr lang="en-US" sz="2000" dirty="0">
                <a:effectLst/>
                <a:ea typeface="Arial" panose="020B0604020202020204" pitchFamily="34" charset="0"/>
              </a:rPr>
              <a:t>Executive Order (EO) 14028, </a:t>
            </a:r>
            <a:r>
              <a:rPr lang="en-US" sz="2000" i="1" dirty="0">
                <a:effectLst/>
                <a:ea typeface="Arial" panose="020B0604020202020204" pitchFamily="34" charset="0"/>
              </a:rPr>
              <a:t>Improving the Nation’s </a:t>
            </a:r>
            <a:r>
              <a:rPr lang="en-US" sz="2000" i="1" dirty="0">
                <a:effectLst/>
                <a:ea typeface="Arial" panose="020B0604020202020204" pitchFamily="34" charset="0"/>
                <a:cs typeface="Arial" panose="020B0604020202020204" pitchFamily="34" charset="0"/>
              </a:rPr>
              <a:t>Cybersecurity</a:t>
            </a:r>
            <a:r>
              <a:rPr lang="en-US" sz="2000" dirty="0">
                <a:effectLst/>
                <a:cs typeface="Arial" panose="020B0604020202020204" pitchFamily="34" charset="0"/>
              </a:rPr>
              <a:t>  </a:t>
            </a:r>
            <a:r>
              <a:rPr lang="en-US" sz="2000" dirty="0">
                <a:cs typeface="Arial" panose="020B0604020202020204" pitchFamily="34" charset="0"/>
              </a:rPr>
              <a:t>and </a:t>
            </a:r>
            <a:r>
              <a:rPr lang="en-US" sz="2000" i="1" dirty="0">
                <a:solidFill>
                  <a:srgbClr val="FF0000"/>
                </a:solidFill>
                <a:cs typeface="Arial" panose="020B0604020202020204" pitchFamily="34" charset="0"/>
              </a:rPr>
              <a:t>Zero Trust Architecture </a:t>
            </a:r>
            <a:r>
              <a:rPr lang="en-US" sz="2000" i="1" dirty="0">
                <a:cs typeface="Arial" panose="020B0604020202020204" pitchFamily="34" charset="0"/>
              </a:rPr>
              <a:t>(ZTA) </a:t>
            </a:r>
            <a:r>
              <a:rPr lang="en-US" sz="2000" dirty="0">
                <a:cs typeface="Arial" panose="020B0604020202020204" pitchFamily="34" charset="0"/>
              </a:rPr>
              <a:t>and DOE SC orders</a:t>
            </a:r>
            <a:endParaRPr lang="en-US" sz="2000" dirty="0">
              <a:solidFill>
                <a:srgbClr val="000000"/>
              </a:solidFill>
              <a:latin typeface="Calibri" panose="020F0502020204030204" pitchFamily="34" charset="0"/>
            </a:endParaRPr>
          </a:p>
          <a:p>
            <a:pPr marL="457200" lvl="1" indent="-342900">
              <a:spcBef>
                <a:spcPts val="0"/>
              </a:spcBef>
              <a:buFont typeface="Arial" panose="020B0604020202020204" pitchFamily="34" charset="0"/>
              <a:buChar char="•"/>
            </a:pPr>
            <a:r>
              <a:rPr lang="en-US" sz="2000" dirty="0">
                <a:solidFill>
                  <a:srgbClr val="FF0000"/>
                </a:solidFill>
                <a:latin typeface="Calibri" panose="020F0502020204030204" pitchFamily="34" charset="0"/>
              </a:rPr>
              <a:t>Is EPICS secure</a:t>
            </a:r>
            <a:r>
              <a:rPr lang="en-US" sz="2000" dirty="0">
                <a:solidFill>
                  <a:srgbClr val="000000"/>
                </a:solidFill>
                <a:latin typeface="Calibri" panose="020F0502020204030204" pitchFamily="34" charset="0"/>
              </a:rPr>
              <a:t>? See later in talk. </a:t>
            </a:r>
          </a:p>
          <a:p>
            <a:pPr marL="457200" lvl="1" indent="-342900">
              <a:spcBef>
                <a:spcPts val="0"/>
              </a:spcBef>
              <a:buFont typeface="Arial" panose="020B0604020202020204" pitchFamily="34" charset="0"/>
              <a:buChar char="•"/>
            </a:pPr>
            <a:endParaRPr lang="en-US" sz="2000" b="0" i="0" u="none" strike="noStrike" dirty="0">
              <a:solidFill>
                <a:srgbClr val="000000"/>
              </a:solidFill>
              <a:effectLst/>
              <a:latin typeface="Calibri" panose="020F0502020204030204" pitchFamily="34" charset="0"/>
            </a:endParaRPr>
          </a:p>
          <a:p>
            <a:pPr marL="400050" lvl="1">
              <a:spcBef>
                <a:spcPts val="0"/>
              </a:spcBef>
            </a:pPr>
            <a:endParaRPr lang="en-US" sz="2000" b="0" i="0" u="none" strike="noStrike" dirty="0">
              <a:solidFill>
                <a:srgbClr val="000000"/>
              </a:solidFill>
              <a:effectLst/>
              <a:latin typeface="Calibri" panose="020F0502020204030204" pitchFamily="34" charset="0"/>
            </a:endParaRPr>
          </a:p>
        </p:txBody>
      </p:sp>
      <p:sp>
        <p:nvSpPr>
          <p:cNvPr id="4" name="Title 3">
            <a:extLst>
              <a:ext uri="{FF2B5EF4-FFF2-40B4-BE49-F238E27FC236}">
                <a16:creationId xmlns:a16="http://schemas.microsoft.com/office/drawing/2014/main" id="{3B746509-8185-D0C3-295A-C329CF1A0495}"/>
              </a:ext>
            </a:extLst>
          </p:cNvPr>
          <p:cNvSpPr>
            <a:spLocks noGrp="1"/>
          </p:cNvSpPr>
          <p:nvPr>
            <p:ph type="title"/>
          </p:nvPr>
        </p:nvSpPr>
        <p:spPr>
          <a:xfrm>
            <a:off x="609599" y="278107"/>
            <a:ext cx="10972800" cy="543036"/>
          </a:xfrm>
        </p:spPr>
        <p:txBody>
          <a:bodyPr>
            <a:normAutofit fontScale="90000"/>
          </a:bodyPr>
          <a:lstStyle/>
          <a:p>
            <a:r>
              <a:rPr lang="en-US" dirty="0"/>
              <a:t>Cyber Threat Statistics and Context</a:t>
            </a:r>
          </a:p>
        </p:txBody>
      </p:sp>
      <p:graphicFrame>
        <p:nvGraphicFramePr>
          <p:cNvPr id="5" name="Table 5">
            <a:extLst>
              <a:ext uri="{FF2B5EF4-FFF2-40B4-BE49-F238E27FC236}">
                <a16:creationId xmlns:a16="http://schemas.microsoft.com/office/drawing/2014/main" id="{3E2A689D-B43D-FCD5-BA16-72CDEA43BBD8}"/>
              </a:ext>
            </a:extLst>
          </p:cNvPr>
          <p:cNvGraphicFramePr>
            <a:graphicFrameLocks noGrp="1"/>
          </p:cNvGraphicFramePr>
          <p:nvPr>
            <p:extLst>
              <p:ext uri="{D42A27DB-BD31-4B8C-83A1-F6EECF244321}">
                <p14:modId xmlns:p14="http://schemas.microsoft.com/office/powerpoint/2010/main" val="209206768"/>
              </p:ext>
            </p:extLst>
          </p:nvPr>
        </p:nvGraphicFramePr>
        <p:xfrm>
          <a:off x="441985" y="1235945"/>
          <a:ext cx="10972800" cy="2921182"/>
        </p:xfrm>
        <a:graphic>
          <a:graphicData uri="http://schemas.openxmlformats.org/drawingml/2006/table">
            <a:tbl>
              <a:tblPr firstRow="1" bandRow="1">
                <a:tableStyleId>{72833802-FEF1-4C79-8D5D-14CF1EAF98D9}</a:tableStyleId>
              </a:tblPr>
              <a:tblGrid>
                <a:gridCol w="7874032">
                  <a:extLst>
                    <a:ext uri="{9D8B030D-6E8A-4147-A177-3AD203B41FA5}">
                      <a16:colId xmlns:a16="http://schemas.microsoft.com/office/drawing/2014/main" val="2677222257"/>
                    </a:ext>
                  </a:extLst>
                </a:gridCol>
                <a:gridCol w="1261882">
                  <a:extLst>
                    <a:ext uri="{9D8B030D-6E8A-4147-A177-3AD203B41FA5}">
                      <a16:colId xmlns:a16="http://schemas.microsoft.com/office/drawing/2014/main" val="3520728898"/>
                    </a:ext>
                  </a:extLst>
                </a:gridCol>
                <a:gridCol w="1836886">
                  <a:extLst>
                    <a:ext uri="{9D8B030D-6E8A-4147-A177-3AD203B41FA5}">
                      <a16:colId xmlns:a16="http://schemas.microsoft.com/office/drawing/2014/main" val="2641827742"/>
                    </a:ext>
                  </a:extLst>
                </a:gridCol>
              </a:tblGrid>
              <a:tr h="452071">
                <a:tc>
                  <a:txBody>
                    <a:bodyPr/>
                    <a:lstStyle/>
                    <a:p>
                      <a:r>
                        <a:rPr lang="en-US" dirty="0"/>
                        <a:t>SLAC CYBER EVENT DATA</a:t>
                      </a:r>
                    </a:p>
                  </a:txBody>
                  <a:tcPr/>
                </a:tc>
                <a:tc>
                  <a:txBody>
                    <a:bodyPr/>
                    <a:lstStyle/>
                    <a:p>
                      <a:r>
                        <a:rPr lang="en-US" dirty="0"/>
                        <a:t>Q4 2022</a:t>
                      </a:r>
                    </a:p>
                  </a:txBody>
                  <a:tcPr/>
                </a:tc>
                <a:tc>
                  <a:txBody>
                    <a:bodyPr/>
                    <a:lstStyle/>
                    <a:p>
                      <a:r>
                        <a:rPr lang="en-US" dirty="0"/>
                        <a:t>Q2 2023</a:t>
                      </a:r>
                    </a:p>
                  </a:txBody>
                  <a:tcPr/>
                </a:tc>
                <a:extLst>
                  <a:ext uri="{0D108BD9-81ED-4DB2-BD59-A6C34878D82A}">
                    <a16:rowId xmlns:a16="http://schemas.microsoft.com/office/drawing/2014/main" val="3974076593"/>
                  </a:ext>
                </a:extLst>
              </a:tr>
              <a:tr h="924889">
                <a:tc>
                  <a:txBody>
                    <a:bodyPr/>
                    <a:lstStyle/>
                    <a:p>
                      <a:r>
                        <a:rPr lang="en-US" dirty="0">
                          <a:solidFill>
                            <a:srgbClr val="FF0000"/>
                          </a:solidFill>
                        </a:rPr>
                        <a:t>Perimeter defenses stopped attempts</a:t>
                      </a:r>
                      <a:r>
                        <a:rPr lang="en-US" dirty="0"/>
                        <a:t>. Scanning for known vulnerabilities. Like </a:t>
                      </a:r>
                      <a:r>
                        <a:rPr lang="en-US" dirty="0" err="1"/>
                        <a:t>ssh</a:t>
                      </a:r>
                      <a:r>
                        <a:rPr lang="en-US" dirty="0"/>
                        <a:t> user brute force attack, Apache path traversal, </a:t>
                      </a:r>
                      <a:r>
                        <a:rPr lang="en-US" dirty="0" err="1"/>
                        <a:t>ZeroShell</a:t>
                      </a:r>
                      <a:r>
                        <a:rPr lang="en-US" dirty="0"/>
                        <a:t> command execution, etc. Or actual exploits. Like Remote Code Execution (RCE), SQL injection, etc.</a:t>
                      </a:r>
                    </a:p>
                  </a:txBody>
                  <a:tcPr marR="0">
                    <a:solidFill>
                      <a:schemeClr val="bg1"/>
                    </a:solidFill>
                  </a:tcPr>
                </a:tc>
                <a:tc>
                  <a:txBody>
                    <a:bodyPr/>
                    <a:lstStyle/>
                    <a:p>
                      <a:r>
                        <a:rPr lang="en-US" sz="1800" b="0" i="0" u="none" strike="noStrike" dirty="0">
                          <a:solidFill>
                            <a:srgbClr val="FF0000"/>
                          </a:solidFill>
                          <a:effectLst/>
                          <a:latin typeface="Calibri" panose="020F0502020204030204" pitchFamily="34" charset="0"/>
                        </a:rPr>
                        <a:t>33,149,555</a:t>
                      </a:r>
                      <a:endParaRPr lang="en-US" dirty="0"/>
                    </a:p>
                  </a:txBody>
                  <a:tcPr>
                    <a:solidFill>
                      <a:schemeClr val="bg1"/>
                    </a:solidFill>
                  </a:tcPr>
                </a:tc>
                <a:tc>
                  <a:txBody>
                    <a:bodyPr/>
                    <a:lstStyle/>
                    <a:p>
                      <a:r>
                        <a:rPr lang="en-US" sz="1800" b="0" i="0" u="none" strike="noStrike" kern="1200" dirty="0">
                          <a:solidFill>
                            <a:srgbClr val="FF0000"/>
                          </a:solidFill>
                          <a:effectLst/>
                          <a:latin typeface="+mn-lt"/>
                          <a:ea typeface="+mn-ea"/>
                          <a:cs typeface="+mn-cs"/>
                        </a:rPr>
                        <a:t>509,750,086</a:t>
                      </a:r>
                    </a:p>
                    <a:p>
                      <a:r>
                        <a:rPr lang="en-US" sz="1800" b="0" i="0" u="none" strike="noStrike" kern="1200" dirty="0">
                          <a:solidFill>
                            <a:srgbClr val="FF0000"/>
                          </a:solidFill>
                          <a:effectLst/>
                          <a:latin typeface="+mn-lt"/>
                          <a:ea typeface="+mn-ea"/>
                          <a:cs typeface="+mn-cs"/>
                        </a:rPr>
                        <a:t>(Yes, 509 M)</a:t>
                      </a:r>
                      <a:endParaRPr lang="en-US" dirty="0">
                        <a:solidFill>
                          <a:srgbClr val="FF0000"/>
                        </a:solidFill>
                      </a:endParaRPr>
                    </a:p>
                  </a:txBody>
                  <a:tcPr>
                    <a:solidFill>
                      <a:schemeClr val="bg1"/>
                    </a:solidFill>
                  </a:tcPr>
                </a:tc>
                <a:extLst>
                  <a:ext uri="{0D108BD9-81ED-4DB2-BD59-A6C34878D82A}">
                    <a16:rowId xmlns:a16="http://schemas.microsoft.com/office/drawing/2014/main" val="1563262038"/>
                  </a:ext>
                </a:extLst>
              </a:tr>
              <a:tr h="452071">
                <a:tc>
                  <a:txBody>
                    <a:bodyPr/>
                    <a:lstStyle/>
                    <a:p>
                      <a:r>
                        <a:rPr lang="en-US" sz="1800" dirty="0">
                          <a:solidFill>
                            <a:srgbClr val="FF0000"/>
                          </a:solidFill>
                          <a:latin typeface="Calibri" panose="020F0502020204030204" pitchFamily="34" charset="0"/>
                        </a:rPr>
                        <a:t>E</a:t>
                      </a:r>
                      <a:r>
                        <a:rPr lang="en-US" sz="1800" b="0" i="0" u="none" strike="noStrike" dirty="0">
                          <a:solidFill>
                            <a:srgbClr val="FF0000"/>
                          </a:solidFill>
                          <a:effectLst/>
                          <a:latin typeface="Calibri" panose="020F0502020204030204" pitchFamily="34" charset="0"/>
                        </a:rPr>
                        <a:t>ndpoint protection events stopped</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Crowdstrike</a:t>
                      </a:r>
                      <a:r>
                        <a:rPr lang="en-US" sz="1800" b="0" i="0" u="none" strike="noStrike" dirty="0">
                          <a:solidFill>
                            <a:srgbClr val="000000"/>
                          </a:solidFill>
                          <a:effectLst/>
                          <a:latin typeface="Calibri" panose="020F0502020204030204" pitchFamily="34" charset="0"/>
                        </a:rPr>
                        <a:t>. Malicious software detected. Successfully mitigated by Endpoint protection and response</a:t>
                      </a:r>
                      <a:endParaRPr lang="en-US" dirty="0"/>
                    </a:p>
                  </a:txBody>
                  <a:tcPr>
                    <a:solidFill>
                      <a:schemeClr val="bg1"/>
                    </a:solidFill>
                  </a:tcPr>
                </a:tc>
                <a:tc>
                  <a:txBody>
                    <a:bodyPr/>
                    <a:lstStyle/>
                    <a:p>
                      <a:r>
                        <a:rPr lang="en-US" dirty="0"/>
                        <a:t>130 </a:t>
                      </a:r>
                    </a:p>
                  </a:txBody>
                  <a:tcPr>
                    <a:solidFill>
                      <a:schemeClr val="bg1"/>
                    </a:solidFill>
                  </a:tcPr>
                </a:tc>
                <a:tc>
                  <a:txBody>
                    <a:bodyPr/>
                    <a:lstStyle/>
                    <a:p>
                      <a:r>
                        <a:rPr lang="en-US" sz="1800" b="0" i="0" u="none" strike="noStrike" kern="1200" dirty="0">
                          <a:solidFill>
                            <a:srgbClr val="FF0000"/>
                          </a:solidFill>
                          <a:effectLst/>
                          <a:latin typeface="+mn-lt"/>
                          <a:ea typeface="+mn-ea"/>
                          <a:cs typeface="+mn-cs"/>
                        </a:rPr>
                        <a:t>490</a:t>
                      </a:r>
                      <a:endParaRPr lang="en-US" dirty="0">
                        <a:solidFill>
                          <a:srgbClr val="FF0000"/>
                        </a:solidFill>
                      </a:endParaRPr>
                    </a:p>
                  </a:txBody>
                  <a:tcPr>
                    <a:solidFill>
                      <a:schemeClr val="bg1"/>
                    </a:solidFill>
                  </a:tcPr>
                </a:tc>
                <a:extLst>
                  <a:ext uri="{0D108BD9-81ED-4DB2-BD59-A6C34878D82A}">
                    <a16:rowId xmlns:a16="http://schemas.microsoft.com/office/drawing/2014/main" val="306718436"/>
                  </a:ext>
                </a:extLst>
              </a:tr>
              <a:tr h="452071">
                <a:tc>
                  <a:txBody>
                    <a:bodyPr/>
                    <a:lstStyle/>
                    <a:p>
                      <a:r>
                        <a:rPr lang="en-US" dirty="0"/>
                        <a:t>Control system intrusions </a:t>
                      </a:r>
                      <a:r>
                        <a:rPr lang="en-US" dirty="0">
                          <a:solidFill>
                            <a:srgbClr val="FF0000"/>
                          </a:solidFill>
                        </a:rPr>
                        <a:t>known</a:t>
                      </a:r>
                    </a:p>
                  </a:txBody>
                  <a:tcPr>
                    <a:solidFill>
                      <a:schemeClr val="bg1"/>
                    </a:solidFill>
                  </a:tcPr>
                </a:tc>
                <a:tc>
                  <a:txBody>
                    <a:bodyPr/>
                    <a:lstStyle/>
                    <a:p>
                      <a:r>
                        <a:rPr lang="en-US" dirty="0"/>
                        <a:t>0</a:t>
                      </a:r>
                    </a:p>
                  </a:txBody>
                  <a:tcPr>
                    <a:solidFill>
                      <a:schemeClr val="bg1"/>
                    </a:solidFill>
                  </a:tcPr>
                </a:tc>
                <a:tc>
                  <a:txBody>
                    <a:bodyPr/>
                    <a:lstStyle/>
                    <a:p>
                      <a:r>
                        <a:rPr lang="en-US" dirty="0">
                          <a:solidFill>
                            <a:srgbClr val="FF0000"/>
                          </a:solidFill>
                        </a:rPr>
                        <a:t>0</a:t>
                      </a:r>
                    </a:p>
                  </a:txBody>
                  <a:tcPr>
                    <a:solidFill>
                      <a:schemeClr val="bg1"/>
                    </a:solidFill>
                  </a:tcPr>
                </a:tc>
                <a:extLst>
                  <a:ext uri="{0D108BD9-81ED-4DB2-BD59-A6C34878D82A}">
                    <a16:rowId xmlns:a16="http://schemas.microsoft.com/office/drawing/2014/main" val="1080633872"/>
                  </a:ext>
                </a:extLst>
              </a:tr>
              <a:tr h="452071">
                <a:tc>
                  <a:txBody>
                    <a:bodyPr/>
                    <a:lstStyle/>
                    <a:p>
                      <a:r>
                        <a:rPr lang="en-US" dirty="0"/>
                        <a:t>Front-end intrusions </a:t>
                      </a:r>
                      <a:r>
                        <a:rPr lang="en-US" dirty="0">
                          <a:solidFill>
                            <a:srgbClr val="FF0000"/>
                          </a:solidFill>
                        </a:rPr>
                        <a:t>known</a:t>
                      </a:r>
                    </a:p>
                  </a:txBody>
                  <a:tcPr>
                    <a:solidFill>
                      <a:schemeClr val="bg1"/>
                    </a:solidFill>
                  </a:tcPr>
                </a:tc>
                <a:tc>
                  <a:txBody>
                    <a:bodyPr/>
                    <a:lstStyle/>
                    <a:p>
                      <a:r>
                        <a:rPr lang="en-US" dirty="0"/>
                        <a:t>0</a:t>
                      </a:r>
                    </a:p>
                  </a:txBody>
                  <a:tcPr>
                    <a:solidFill>
                      <a:schemeClr val="bg1"/>
                    </a:solidFill>
                  </a:tcPr>
                </a:tc>
                <a:tc>
                  <a:txBody>
                    <a:bodyPr/>
                    <a:lstStyle/>
                    <a:p>
                      <a:r>
                        <a:rPr lang="en-US" dirty="0">
                          <a:solidFill>
                            <a:srgbClr val="FF0000"/>
                          </a:solidFill>
                        </a:rPr>
                        <a:t>0</a:t>
                      </a:r>
                    </a:p>
                  </a:txBody>
                  <a:tcPr>
                    <a:solidFill>
                      <a:schemeClr val="bg1"/>
                    </a:solidFill>
                  </a:tcPr>
                </a:tc>
                <a:extLst>
                  <a:ext uri="{0D108BD9-81ED-4DB2-BD59-A6C34878D82A}">
                    <a16:rowId xmlns:a16="http://schemas.microsoft.com/office/drawing/2014/main" val="1031716583"/>
                  </a:ext>
                </a:extLst>
              </a:tr>
            </a:tbl>
          </a:graphicData>
        </a:graphic>
      </p:graphicFrame>
    </p:spTree>
    <p:extLst>
      <p:ext uri="{BB962C8B-B14F-4D97-AF65-F5344CB8AC3E}">
        <p14:creationId xmlns:p14="http://schemas.microsoft.com/office/powerpoint/2010/main" val="1300043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8A094-5910-975D-C952-06ADCA3F31C5}"/>
              </a:ext>
            </a:extLst>
          </p:cNvPr>
          <p:cNvSpPr>
            <a:spLocks noGrp="1"/>
          </p:cNvSpPr>
          <p:nvPr>
            <p:ph type="title"/>
          </p:nvPr>
        </p:nvSpPr>
        <p:spPr>
          <a:xfrm>
            <a:off x="609600" y="370391"/>
            <a:ext cx="10972800" cy="543036"/>
          </a:xfrm>
        </p:spPr>
        <p:txBody>
          <a:bodyPr>
            <a:normAutofit fontScale="90000"/>
          </a:bodyPr>
          <a:lstStyle/>
          <a:p>
            <a:r>
              <a:rPr lang="en-US" dirty="0"/>
              <a:t>Contents</a:t>
            </a:r>
          </a:p>
        </p:txBody>
      </p:sp>
      <p:sp>
        <p:nvSpPr>
          <p:cNvPr id="5" name="Content Placeholder 7">
            <a:extLst>
              <a:ext uri="{FF2B5EF4-FFF2-40B4-BE49-F238E27FC236}">
                <a16:creationId xmlns:a16="http://schemas.microsoft.com/office/drawing/2014/main" id="{58E69DAC-5E77-16EC-1676-BEDB441090F7}"/>
              </a:ext>
            </a:extLst>
          </p:cNvPr>
          <p:cNvSpPr txBox="1">
            <a:spLocks/>
          </p:cNvSpPr>
          <p:nvPr/>
        </p:nvSpPr>
        <p:spPr>
          <a:xfrm>
            <a:off x="556445" y="1730208"/>
            <a:ext cx="11079109" cy="4739936"/>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Clr>
                <a:srgbClr val="981E32"/>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rgbClr val="981E32"/>
              </a:buClr>
              <a:buSzPct val="120000"/>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Clr>
                <a:srgbClr val="981E32"/>
              </a:buClr>
              <a:buSzPct val="120000"/>
              <a:buFont typeface="Arial"/>
              <a:buChar char="•"/>
              <a:defRPr sz="2400" b="0" kern="1200">
                <a:solidFill>
                  <a:schemeClr val="tx1"/>
                </a:solidFill>
                <a:latin typeface="+mn-lt"/>
                <a:ea typeface="+mn-ea"/>
                <a:cs typeface="+mn-cs"/>
              </a:defRPr>
            </a:lvl3pPr>
            <a:lvl4pPr marL="16002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rgbClr val="981E32"/>
              </a:buClr>
              <a:buSzPct val="12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lvl="1" indent="-514350">
              <a:buFont typeface="+mj-lt"/>
              <a:buAutoNum type="arabicPeriod"/>
            </a:pPr>
            <a:r>
              <a:rPr lang="en-US" sz="2400" dirty="0">
                <a:solidFill>
                  <a:schemeClr val="bg1">
                    <a:lumMod val="75000"/>
                  </a:schemeClr>
                </a:solidFill>
              </a:rPr>
              <a:t>Accelerator computing</a:t>
            </a:r>
          </a:p>
          <a:p>
            <a:pPr marL="914400" lvl="1" indent="-514350">
              <a:buFont typeface="+mj-lt"/>
              <a:buAutoNum type="arabicPeriod"/>
            </a:pPr>
            <a:r>
              <a:rPr lang="en-US" sz="2400" dirty="0">
                <a:solidFill>
                  <a:schemeClr val="bg1">
                    <a:lumMod val="75000"/>
                  </a:schemeClr>
                </a:solidFill>
              </a:rPr>
              <a:t>Example Cyber Statistics, Regulations, and Thinking</a:t>
            </a:r>
            <a:br>
              <a:rPr lang="en-US" sz="2400" dirty="0"/>
            </a:br>
            <a:endParaRPr lang="en-US" sz="2400" dirty="0"/>
          </a:p>
          <a:p>
            <a:pPr marL="914400" lvl="1" indent="-514350">
              <a:buFont typeface="+mj-lt"/>
              <a:buAutoNum type="arabicPeriod"/>
            </a:pPr>
            <a:r>
              <a:rPr lang="en-US" sz="2400" dirty="0"/>
              <a:t>Typical Cyber Computer Architecture for Accelerators </a:t>
            </a:r>
          </a:p>
          <a:p>
            <a:pPr marL="914400" lvl="1" indent="-514350">
              <a:buFont typeface="+mj-lt"/>
              <a:buAutoNum type="arabicPeriod"/>
            </a:pPr>
            <a:r>
              <a:rPr lang="en-US" sz="2400" dirty="0"/>
              <a:t>Conducting a Cyber Security Review</a:t>
            </a:r>
            <a:br>
              <a:rPr lang="en-US" sz="2400" dirty="0"/>
            </a:br>
            <a:endParaRPr lang="en-US" sz="2400" dirty="0"/>
          </a:p>
          <a:p>
            <a:pPr marL="914400" lvl="1" indent="-514350">
              <a:buFont typeface="+mj-lt"/>
              <a:buAutoNum type="arabicPeriod"/>
            </a:pPr>
            <a:r>
              <a:rPr lang="en-US" sz="2400" dirty="0">
                <a:solidFill>
                  <a:schemeClr val="bg1">
                    <a:lumMod val="75000"/>
                  </a:schemeClr>
                </a:solidFill>
              </a:rPr>
              <a:t>Extant Accelerator Control System Cyber Issue, EPICS</a:t>
            </a:r>
          </a:p>
          <a:p>
            <a:pPr marL="914400" lvl="1" indent="-514350">
              <a:buFont typeface="+mj-lt"/>
              <a:buAutoNum type="arabicPeriod"/>
            </a:pPr>
            <a:r>
              <a:rPr lang="en-US" sz="2400" dirty="0">
                <a:solidFill>
                  <a:schemeClr val="bg1">
                    <a:lumMod val="75000"/>
                  </a:schemeClr>
                </a:solidFill>
              </a:rPr>
              <a:t>Improving EPICS cyber security</a:t>
            </a:r>
            <a:br>
              <a:rPr lang="en-US" sz="2400" dirty="0">
                <a:solidFill>
                  <a:schemeClr val="bg1">
                    <a:lumMod val="75000"/>
                  </a:schemeClr>
                </a:solidFill>
              </a:rPr>
            </a:br>
            <a:endParaRPr lang="en-US" sz="2400" dirty="0">
              <a:solidFill>
                <a:schemeClr val="bg1">
                  <a:lumMod val="75000"/>
                </a:schemeClr>
              </a:solidFill>
            </a:endParaRPr>
          </a:p>
          <a:p>
            <a:pPr marL="914400" lvl="1" indent="-514350">
              <a:buFont typeface="+mj-lt"/>
              <a:buAutoNum type="arabicPeriod"/>
            </a:pPr>
            <a:r>
              <a:rPr lang="en-US" sz="2400" dirty="0">
                <a:solidFill>
                  <a:schemeClr val="bg1">
                    <a:lumMod val="75000"/>
                  </a:schemeClr>
                </a:solidFill>
              </a:rPr>
              <a:t>New Cyber Regulatory Framework, Compliance Challenge, and Future</a:t>
            </a:r>
            <a:br>
              <a:rPr lang="en-US" sz="2400" dirty="0">
                <a:solidFill>
                  <a:schemeClr val="bg1">
                    <a:lumMod val="75000"/>
                  </a:schemeClr>
                </a:solidFill>
              </a:rPr>
            </a:br>
            <a:endParaRPr lang="en-US" sz="2400" dirty="0">
              <a:solidFill>
                <a:schemeClr val="bg1">
                  <a:lumMod val="75000"/>
                </a:schemeClr>
              </a:solidFill>
            </a:endParaRPr>
          </a:p>
          <a:p>
            <a:pPr marL="914400" lvl="1" indent="-514350">
              <a:buFont typeface="+mj-lt"/>
              <a:buAutoNum type="arabicPeriod"/>
            </a:pPr>
            <a:r>
              <a:rPr lang="en-US" sz="2400" dirty="0">
                <a:solidFill>
                  <a:schemeClr val="bg1">
                    <a:lumMod val="75000"/>
                  </a:schemeClr>
                </a:solidFill>
                <a:cs typeface="Arial" panose="020B0604020202020204" pitchFamily="34" charset="0"/>
              </a:rPr>
              <a:t>Summary</a:t>
            </a:r>
          </a:p>
        </p:txBody>
      </p:sp>
    </p:spTree>
    <p:extLst>
      <p:ext uri="{BB962C8B-B14F-4D97-AF65-F5344CB8AC3E}">
        <p14:creationId xmlns:p14="http://schemas.microsoft.com/office/powerpoint/2010/main" val="1625940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B9ABC9C-1D36-1E5F-63B6-0B7A31F946EA}"/>
              </a:ext>
            </a:extLst>
          </p:cNvPr>
          <p:cNvSpPr>
            <a:spLocks noGrp="1"/>
          </p:cNvSpPr>
          <p:nvPr>
            <p:ph type="title"/>
          </p:nvPr>
        </p:nvSpPr>
        <p:spPr>
          <a:xfrm>
            <a:off x="149629" y="420065"/>
            <a:ext cx="12042371" cy="543036"/>
          </a:xfrm>
        </p:spPr>
        <p:txBody>
          <a:bodyPr>
            <a:normAutofit fontScale="90000"/>
          </a:bodyPr>
          <a:lstStyle/>
          <a:p>
            <a:r>
              <a:rPr lang="en-US" dirty="0"/>
              <a:t>Distributed Control System AAA + EPICS Cyber Schematic </a:t>
            </a:r>
          </a:p>
        </p:txBody>
      </p:sp>
      <p:pic>
        <p:nvPicPr>
          <p:cNvPr id="2050" name="Picture 2" descr="Fig. 2">
            <a:extLst>
              <a:ext uri="{FF2B5EF4-FFF2-40B4-BE49-F238E27FC236}">
                <a16:creationId xmlns:a16="http://schemas.microsoft.com/office/drawing/2014/main" id="{5E2FA5DD-317B-33E6-70B6-95EA7FBE3AB2}"/>
              </a:ext>
            </a:extLst>
          </p:cNvPr>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066383" y="1468082"/>
            <a:ext cx="6882523" cy="23775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A279200-8288-1571-42AB-A10069DEFE6F}"/>
              </a:ext>
            </a:extLst>
          </p:cNvPr>
          <p:cNvSpPr txBox="1"/>
          <p:nvPr/>
        </p:nvSpPr>
        <p:spPr>
          <a:xfrm>
            <a:off x="9324933" y="6489018"/>
            <a:ext cx="2867067" cy="338554"/>
          </a:xfrm>
          <a:prstGeom prst="rect">
            <a:avLst/>
          </a:prstGeom>
          <a:noFill/>
        </p:spPr>
        <p:txBody>
          <a:bodyPr wrap="none" rtlCol="0">
            <a:spAutoFit/>
          </a:bodyPr>
          <a:lstStyle/>
          <a:p>
            <a:r>
              <a:rPr lang="en-US" sz="1600" i="1" dirty="0"/>
              <a:t>Borrowing from M. </a:t>
            </a:r>
            <a:r>
              <a:rPr lang="en-US" sz="1600" i="1" dirty="0" err="1"/>
              <a:t>Thuot</a:t>
            </a:r>
            <a:r>
              <a:rPr lang="en-US" sz="1600" i="1" dirty="0"/>
              <a:t> 1996</a:t>
            </a:r>
            <a:r>
              <a:rPr lang="en-US" sz="1600" dirty="0"/>
              <a:t>. </a:t>
            </a:r>
          </a:p>
        </p:txBody>
      </p:sp>
      <p:sp>
        <p:nvSpPr>
          <p:cNvPr id="10" name="TextBox 9">
            <a:extLst>
              <a:ext uri="{FF2B5EF4-FFF2-40B4-BE49-F238E27FC236}">
                <a16:creationId xmlns:a16="http://schemas.microsoft.com/office/drawing/2014/main" id="{0DAF176B-1E29-FE65-0B4C-EC5D4C952995}"/>
              </a:ext>
            </a:extLst>
          </p:cNvPr>
          <p:cNvSpPr txBox="1"/>
          <p:nvPr/>
        </p:nvSpPr>
        <p:spPr>
          <a:xfrm>
            <a:off x="538676" y="5789756"/>
            <a:ext cx="11216113" cy="738664"/>
          </a:xfrm>
          <a:prstGeom prst="rect">
            <a:avLst/>
          </a:prstGeom>
          <a:noFill/>
          <a:ln>
            <a:solidFill>
              <a:schemeClr val="tx1"/>
            </a:solidFill>
          </a:ln>
        </p:spPr>
        <p:txBody>
          <a:bodyPr wrap="square" rtlCol="0">
            <a:spAutoFit/>
          </a:bodyPr>
          <a:lstStyle/>
          <a:p>
            <a:r>
              <a:rPr lang="en-US" sz="1400" i="1" dirty="0"/>
              <a:t>Figure: Simplest Schematic of an Accelerator Control System Network.  Computers users, for instance in the control room, connect over a fast network (Gb/s) to front end computers. Those computers in turn connect by field buses and cabling to accelerator hardware for particle generation, beam condition and guidance (electro-magnets), acceleration (RF), diagnostics (beam position), human and machine protection systems, vacuum, cooling etc.  </a:t>
            </a:r>
          </a:p>
        </p:txBody>
      </p:sp>
      <p:pic>
        <p:nvPicPr>
          <p:cNvPr id="2" name="Picture 1">
            <a:extLst>
              <a:ext uri="{FF2B5EF4-FFF2-40B4-BE49-F238E27FC236}">
                <a16:creationId xmlns:a16="http://schemas.microsoft.com/office/drawing/2014/main" id="{581514B5-E44A-5887-5E05-EC71272449B1}"/>
              </a:ext>
            </a:extLst>
          </p:cNvPr>
          <p:cNvPicPr>
            <a:picLocks noChangeAspect="1"/>
          </p:cNvPicPr>
          <p:nvPr/>
        </p:nvPicPr>
        <p:blipFill>
          <a:blip r:embed="rId3"/>
          <a:stretch>
            <a:fillRect/>
          </a:stretch>
        </p:blipFill>
        <p:spPr>
          <a:xfrm>
            <a:off x="366286" y="4192066"/>
            <a:ext cx="3886200" cy="1276467"/>
          </a:xfrm>
          <a:prstGeom prst="rect">
            <a:avLst/>
          </a:prstGeom>
        </p:spPr>
      </p:pic>
      <p:cxnSp>
        <p:nvCxnSpPr>
          <p:cNvPr id="4" name="Straight Connector 3">
            <a:extLst>
              <a:ext uri="{FF2B5EF4-FFF2-40B4-BE49-F238E27FC236}">
                <a16:creationId xmlns:a16="http://schemas.microsoft.com/office/drawing/2014/main" id="{F62B0150-BB34-194D-9BD7-1C5D73183376}"/>
              </a:ext>
            </a:extLst>
          </p:cNvPr>
          <p:cNvCxnSpPr/>
          <p:nvPr/>
        </p:nvCxnSpPr>
        <p:spPr>
          <a:xfrm>
            <a:off x="777766" y="4173832"/>
            <a:ext cx="3474720" cy="0"/>
          </a:xfrm>
          <a:prstGeom prst="line">
            <a:avLst/>
          </a:prstGeom>
          <a:ln w="22225"/>
        </p:spPr>
        <p:style>
          <a:lnRef idx="1">
            <a:schemeClr val="accent4"/>
          </a:lnRef>
          <a:fillRef idx="0">
            <a:schemeClr val="accent4"/>
          </a:fillRef>
          <a:effectRef idx="0">
            <a:schemeClr val="accent4"/>
          </a:effectRef>
          <a:fontRef idx="minor">
            <a:schemeClr val="tx1"/>
          </a:fontRef>
        </p:style>
      </p:cxnSp>
      <p:cxnSp>
        <p:nvCxnSpPr>
          <p:cNvPr id="8" name="Straight Connector 7">
            <a:extLst>
              <a:ext uri="{FF2B5EF4-FFF2-40B4-BE49-F238E27FC236}">
                <a16:creationId xmlns:a16="http://schemas.microsoft.com/office/drawing/2014/main" id="{84D03B8A-AAF6-3AA3-9516-6D496C9C94C8}"/>
              </a:ext>
            </a:extLst>
          </p:cNvPr>
          <p:cNvCxnSpPr>
            <a:cxnSpLocks/>
          </p:cNvCxnSpPr>
          <p:nvPr/>
        </p:nvCxnSpPr>
        <p:spPr>
          <a:xfrm>
            <a:off x="3129387" y="3935672"/>
            <a:ext cx="0" cy="217757"/>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F7942FAC-5425-ECB7-2BAF-74A836950C2B}"/>
              </a:ext>
            </a:extLst>
          </p:cNvPr>
          <p:cNvSpPr txBox="1"/>
          <p:nvPr/>
        </p:nvSpPr>
        <p:spPr>
          <a:xfrm>
            <a:off x="9080798" y="1133897"/>
            <a:ext cx="2575775" cy="2246769"/>
          </a:xfrm>
          <a:prstGeom prst="rect">
            <a:avLst/>
          </a:prstGeom>
          <a:noFill/>
        </p:spPr>
        <p:txBody>
          <a:bodyPr wrap="square" rtlCol="0">
            <a:spAutoFit/>
          </a:bodyPr>
          <a:lstStyle/>
          <a:p>
            <a:r>
              <a:rPr lang="en-US" sz="1400" dirty="0"/>
              <a:t>Control Network. EPICS (CA and/or PVA) in most DOE labs. Others include ACNET, TANGO, SLCMSG etc. </a:t>
            </a:r>
            <a:r>
              <a:rPr lang="en-US" sz="1400" dirty="0">
                <a:solidFill>
                  <a:srgbClr val="FF0000"/>
                </a:solidFill>
              </a:rPr>
              <a:t>EPICS has </a:t>
            </a:r>
            <a:r>
              <a:rPr lang="en-US" sz="1400" i="1" dirty="0"/>
              <a:t>Authorization</a:t>
            </a:r>
            <a:r>
              <a:rPr lang="en-US" sz="1400" dirty="0"/>
              <a:t> but </a:t>
            </a:r>
            <a:r>
              <a:rPr lang="en-US" sz="1400" dirty="0">
                <a:solidFill>
                  <a:srgbClr val="FF0000"/>
                </a:solidFill>
              </a:rPr>
              <a:t>no intrinsic </a:t>
            </a:r>
            <a:r>
              <a:rPr lang="en-US" sz="1400" i="1" dirty="0">
                <a:solidFill>
                  <a:srgbClr val="FF0000"/>
                </a:solidFill>
              </a:rPr>
              <a:t>Authentication</a:t>
            </a:r>
            <a:r>
              <a:rPr lang="en-US" sz="1400" dirty="0">
                <a:solidFill>
                  <a:srgbClr val="FF0000"/>
                </a:solidFill>
              </a:rPr>
              <a:t>.  </a:t>
            </a:r>
            <a:br>
              <a:rPr lang="en-US" sz="1400" dirty="0">
                <a:solidFill>
                  <a:srgbClr val="FF0000"/>
                </a:solidFill>
              </a:rPr>
            </a:br>
            <a:r>
              <a:rPr lang="en-US" sz="1400" dirty="0">
                <a:solidFill>
                  <a:srgbClr val="FF0000"/>
                </a:solidFill>
              </a:rPr>
              <a:t>⇒ Server can’t be sure who made a control request. Client can’t be sure data came from a given device.</a:t>
            </a:r>
          </a:p>
        </p:txBody>
      </p:sp>
      <p:sp>
        <p:nvSpPr>
          <p:cNvPr id="16" name="TextBox 15">
            <a:extLst>
              <a:ext uri="{FF2B5EF4-FFF2-40B4-BE49-F238E27FC236}">
                <a16:creationId xmlns:a16="http://schemas.microsoft.com/office/drawing/2014/main" id="{B6FA4EE8-E96C-B7D0-1176-15423F72AB8C}"/>
              </a:ext>
            </a:extLst>
          </p:cNvPr>
          <p:cNvSpPr txBox="1"/>
          <p:nvPr/>
        </p:nvSpPr>
        <p:spPr>
          <a:xfrm>
            <a:off x="7510417" y="3328264"/>
            <a:ext cx="4278690" cy="1384995"/>
          </a:xfrm>
          <a:prstGeom prst="rect">
            <a:avLst/>
          </a:prstGeom>
          <a:noFill/>
        </p:spPr>
        <p:txBody>
          <a:bodyPr wrap="square" rtlCol="0">
            <a:spAutoFit/>
          </a:bodyPr>
          <a:lstStyle/>
          <a:p>
            <a:r>
              <a:rPr lang="en-US" sz="1400" dirty="0"/>
              <a:t>Input Output Controllers (IOCs). Pseudo real-time dataflow databases and device drivers, maybe also real-time PLC or FPGA. </a:t>
            </a:r>
            <a:r>
              <a:rPr lang="en-US" sz="1400" dirty="0">
                <a:solidFill>
                  <a:srgbClr val="FF0000"/>
                </a:solidFill>
              </a:rPr>
              <a:t>Essentially no authentication nor </a:t>
            </a:r>
            <a:r>
              <a:rPr lang="en-US" sz="1400" i="1" dirty="0">
                <a:solidFill>
                  <a:srgbClr val="FF0000"/>
                </a:solidFill>
              </a:rPr>
              <a:t>authorization</a:t>
            </a:r>
            <a:r>
              <a:rPr lang="en-US" sz="1400" dirty="0">
                <a:solidFill>
                  <a:srgbClr val="FF0000"/>
                </a:solidFill>
              </a:rPr>
              <a:t>. No software signing. </a:t>
            </a:r>
            <a:br>
              <a:rPr lang="en-US" sz="1400" dirty="0">
                <a:solidFill>
                  <a:srgbClr val="FF0000"/>
                </a:solidFill>
              </a:rPr>
            </a:br>
            <a:r>
              <a:rPr lang="en-US" sz="1400" dirty="0">
                <a:solidFill>
                  <a:srgbClr val="FF0000"/>
                </a:solidFill>
              </a:rPr>
              <a:t>⇒  Can’t be sure the computer code you think is running your accelerator is in fact running your accelerator. </a:t>
            </a:r>
          </a:p>
        </p:txBody>
      </p:sp>
      <p:sp>
        <p:nvSpPr>
          <p:cNvPr id="17" name="TextBox 16">
            <a:extLst>
              <a:ext uri="{FF2B5EF4-FFF2-40B4-BE49-F238E27FC236}">
                <a16:creationId xmlns:a16="http://schemas.microsoft.com/office/drawing/2014/main" id="{FDE99412-1EE1-B926-EADF-60E75C930401}"/>
              </a:ext>
            </a:extLst>
          </p:cNvPr>
          <p:cNvSpPr txBox="1"/>
          <p:nvPr/>
        </p:nvSpPr>
        <p:spPr>
          <a:xfrm>
            <a:off x="609600" y="3404947"/>
            <a:ext cx="2433816" cy="523220"/>
          </a:xfrm>
          <a:prstGeom prst="rect">
            <a:avLst/>
          </a:prstGeom>
          <a:solidFill>
            <a:schemeClr val="bg1"/>
          </a:solidFill>
        </p:spPr>
        <p:txBody>
          <a:bodyPr wrap="square" rtlCol="0">
            <a:spAutoFit/>
          </a:bodyPr>
          <a:lstStyle/>
          <a:p>
            <a:r>
              <a:rPr lang="en-US" sz="1400" dirty="0"/>
              <a:t>Field Buses; </a:t>
            </a:r>
            <a:br>
              <a:rPr lang="en-US" sz="1400" dirty="0"/>
            </a:br>
            <a:r>
              <a:rPr lang="en-US" sz="1400" dirty="0"/>
              <a:t>Allen-Bradley, VME, CAMAC  </a:t>
            </a:r>
          </a:p>
        </p:txBody>
      </p:sp>
      <p:sp>
        <p:nvSpPr>
          <p:cNvPr id="20" name="TextBox 19">
            <a:extLst>
              <a:ext uri="{FF2B5EF4-FFF2-40B4-BE49-F238E27FC236}">
                <a16:creationId xmlns:a16="http://schemas.microsoft.com/office/drawing/2014/main" id="{8EDEFC4F-015E-2F05-74FC-3E14E64751EB}"/>
              </a:ext>
            </a:extLst>
          </p:cNvPr>
          <p:cNvSpPr txBox="1"/>
          <p:nvPr/>
        </p:nvSpPr>
        <p:spPr>
          <a:xfrm>
            <a:off x="6136400" y="4756347"/>
            <a:ext cx="5689314" cy="954107"/>
          </a:xfrm>
          <a:prstGeom prst="rect">
            <a:avLst/>
          </a:prstGeom>
          <a:noFill/>
          <a:ln>
            <a:solidFill>
              <a:schemeClr val="tx1"/>
            </a:solidFill>
          </a:ln>
        </p:spPr>
        <p:txBody>
          <a:bodyPr wrap="none" rtlCol="0">
            <a:spAutoFit/>
          </a:bodyPr>
          <a:lstStyle/>
          <a:p>
            <a:r>
              <a:rPr lang="en-US" sz="1400" dirty="0"/>
              <a:t>Glossary. “AAA”:</a:t>
            </a:r>
          </a:p>
          <a:p>
            <a:r>
              <a:rPr lang="en-US" sz="1400" i="1" dirty="0"/>
              <a:t>Authentication</a:t>
            </a:r>
            <a:r>
              <a:rPr lang="en-US" sz="1400" dirty="0"/>
              <a:t>: Establish you are who you say you are</a:t>
            </a:r>
          </a:p>
          <a:p>
            <a:r>
              <a:rPr lang="en-US" sz="1400" i="1" dirty="0"/>
              <a:t>Authorization</a:t>
            </a:r>
            <a:r>
              <a:rPr lang="en-US" sz="1400" dirty="0"/>
              <a:t>: What set of things are you allowed to do once authenticated</a:t>
            </a:r>
          </a:p>
          <a:p>
            <a:r>
              <a:rPr lang="en-US" sz="1400" i="1" dirty="0"/>
              <a:t>Audit:</a:t>
            </a:r>
            <a:r>
              <a:rPr lang="en-US" sz="1400" dirty="0"/>
              <a:t> Keeping track of what you did.</a:t>
            </a:r>
          </a:p>
        </p:txBody>
      </p:sp>
    </p:spTree>
    <p:extLst>
      <p:ext uri="{BB962C8B-B14F-4D97-AF65-F5344CB8AC3E}">
        <p14:creationId xmlns:p14="http://schemas.microsoft.com/office/powerpoint/2010/main" val="1664948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621DB-5922-F143-A2AB-00C701FCB978}"/>
              </a:ext>
            </a:extLst>
          </p:cNvPr>
          <p:cNvSpPr>
            <a:spLocks noGrp="1"/>
          </p:cNvSpPr>
          <p:nvPr>
            <p:ph type="title"/>
          </p:nvPr>
        </p:nvSpPr>
        <p:spPr>
          <a:xfrm>
            <a:off x="14105" y="420065"/>
            <a:ext cx="11969846" cy="543036"/>
          </a:xfrm>
        </p:spPr>
        <p:txBody>
          <a:bodyPr>
            <a:noAutofit/>
          </a:bodyPr>
          <a:lstStyle/>
          <a:p>
            <a:r>
              <a:rPr lang="en-US" sz="3200" dirty="0"/>
              <a:t>Typical Accelerator Computing Architecture (LCLS complex at SLAC)</a:t>
            </a:r>
          </a:p>
        </p:txBody>
      </p:sp>
      <p:sp>
        <p:nvSpPr>
          <p:cNvPr id="3" name="TextBox 2">
            <a:extLst>
              <a:ext uri="{FF2B5EF4-FFF2-40B4-BE49-F238E27FC236}">
                <a16:creationId xmlns:a16="http://schemas.microsoft.com/office/drawing/2014/main" id="{FC101DB6-FDF3-1B41-A38E-AE8915E02227}"/>
              </a:ext>
            </a:extLst>
          </p:cNvPr>
          <p:cNvSpPr txBox="1"/>
          <p:nvPr/>
        </p:nvSpPr>
        <p:spPr>
          <a:xfrm>
            <a:off x="8529614" y="1669277"/>
            <a:ext cx="2557560" cy="369332"/>
          </a:xfrm>
          <a:prstGeom prst="rect">
            <a:avLst/>
          </a:prstGeom>
          <a:noFill/>
          <a:ln w="12700">
            <a:noFill/>
          </a:ln>
        </p:spPr>
        <p:txBody>
          <a:bodyPr wrap="none" rtlCol="0">
            <a:spAutoFit/>
          </a:bodyPr>
          <a:lstStyle/>
          <a:p>
            <a:r>
              <a:rPr lang="en-US" dirty="0"/>
              <a:t>Experiment Data Analysis</a:t>
            </a:r>
          </a:p>
        </p:txBody>
      </p:sp>
      <p:sp>
        <p:nvSpPr>
          <p:cNvPr id="18" name="TextBox 17">
            <a:extLst>
              <a:ext uri="{FF2B5EF4-FFF2-40B4-BE49-F238E27FC236}">
                <a16:creationId xmlns:a16="http://schemas.microsoft.com/office/drawing/2014/main" id="{AD3FABE0-CCAE-B049-8B5F-CDE7BE6BDE88}"/>
              </a:ext>
            </a:extLst>
          </p:cNvPr>
          <p:cNvSpPr txBox="1"/>
          <p:nvPr/>
        </p:nvSpPr>
        <p:spPr>
          <a:xfrm>
            <a:off x="8068035" y="4774987"/>
            <a:ext cx="3564139" cy="1200329"/>
          </a:xfrm>
          <a:prstGeom prst="rect">
            <a:avLst/>
          </a:prstGeom>
          <a:noFill/>
          <a:ln w="12700">
            <a:noFill/>
          </a:ln>
        </p:spPr>
        <p:txBody>
          <a:bodyPr wrap="square" rtlCol="0">
            <a:spAutoFit/>
          </a:bodyPr>
          <a:lstStyle/>
          <a:p>
            <a:r>
              <a:rPr lang="en-US" dirty="0"/>
              <a:t>High Level Apps execution</a:t>
            </a:r>
          </a:p>
          <a:p>
            <a:r>
              <a:rPr lang="en-US" dirty="0"/>
              <a:t>Online modeling</a:t>
            </a:r>
          </a:p>
          <a:p>
            <a:r>
              <a:rPr lang="en-US" dirty="0"/>
              <a:t>Critical Data Services</a:t>
            </a:r>
          </a:p>
          <a:p>
            <a:r>
              <a:rPr lang="en-US" dirty="0"/>
              <a:t>Optimization, ML and slow feedback</a:t>
            </a:r>
          </a:p>
        </p:txBody>
      </p:sp>
      <p:sp>
        <p:nvSpPr>
          <p:cNvPr id="19" name="TextBox 18">
            <a:extLst>
              <a:ext uri="{FF2B5EF4-FFF2-40B4-BE49-F238E27FC236}">
                <a16:creationId xmlns:a16="http://schemas.microsoft.com/office/drawing/2014/main" id="{6A71B6FF-5AA9-6F4C-90A3-B2F96C69362C}"/>
              </a:ext>
            </a:extLst>
          </p:cNvPr>
          <p:cNvSpPr txBox="1"/>
          <p:nvPr/>
        </p:nvSpPr>
        <p:spPr>
          <a:xfrm flipH="1">
            <a:off x="8524512" y="2180140"/>
            <a:ext cx="3251228" cy="646331"/>
          </a:xfrm>
          <a:prstGeom prst="rect">
            <a:avLst/>
          </a:prstGeom>
          <a:noFill/>
          <a:ln w="12700">
            <a:noFill/>
          </a:ln>
        </p:spPr>
        <p:txBody>
          <a:bodyPr wrap="square" rtlCol="0">
            <a:spAutoFit/>
          </a:bodyPr>
          <a:lstStyle/>
          <a:p>
            <a:r>
              <a:rPr lang="en-US" dirty="0"/>
              <a:t>Multi-particle Tracking (s-2-e)</a:t>
            </a:r>
          </a:p>
          <a:p>
            <a:r>
              <a:rPr lang="en-US" dirty="0"/>
              <a:t>Machine Learning Training</a:t>
            </a:r>
          </a:p>
        </p:txBody>
      </p:sp>
      <p:sp>
        <p:nvSpPr>
          <p:cNvPr id="22" name="TextBox 21">
            <a:extLst>
              <a:ext uri="{FF2B5EF4-FFF2-40B4-BE49-F238E27FC236}">
                <a16:creationId xmlns:a16="http://schemas.microsoft.com/office/drawing/2014/main" id="{AB233C00-E67C-054C-B47F-54F1EDBCEE53}"/>
              </a:ext>
            </a:extLst>
          </p:cNvPr>
          <p:cNvSpPr txBox="1"/>
          <p:nvPr/>
        </p:nvSpPr>
        <p:spPr>
          <a:xfrm flipH="1">
            <a:off x="8061876" y="3454482"/>
            <a:ext cx="1475631" cy="369332"/>
          </a:xfrm>
          <a:prstGeom prst="rect">
            <a:avLst/>
          </a:prstGeom>
          <a:noFill/>
          <a:ln w="12700">
            <a:noFill/>
          </a:ln>
        </p:spPr>
        <p:txBody>
          <a:bodyPr wrap="square" rtlCol="0">
            <a:spAutoFit/>
          </a:bodyPr>
          <a:lstStyle/>
          <a:p>
            <a:r>
              <a:rPr lang="en-US" dirty="0"/>
              <a:t>Simulation</a:t>
            </a:r>
          </a:p>
        </p:txBody>
      </p:sp>
      <p:sp>
        <p:nvSpPr>
          <p:cNvPr id="23" name="TextBox 22">
            <a:extLst>
              <a:ext uri="{FF2B5EF4-FFF2-40B4-BE49-F238E27FC236}">
                <a16:creationId xmlns:a16="http://schemas.microsoft.com/office/drawing/2014/main" id="{8F814F55-1966-A541-A415-43BECCF8E38D}"/>
              </a:ext>
            </a:extLst>
          </p:cNvPr>
          <p:cNvSpPr txBox="1"/>
          <p:nvPr/>
        </p:nvSpPr>
        <p:spPr>
          <a:xfrm>
            <a:off x="8529614" y="1394618"/>
            <a:ext cx="1579343" cy="369332"/>
          </a:xfrm>
          <a:prstGeom prst="rect">
            <a:avLst/>
          </a:prstGeom>
          <a:noFill/>
          <a:ln w="12700">
            <a:noFill/>
          </a:ln>
        </p:spPr>
        <p:txBody>
          <a:bodyPr wrap="none" rtlCol="0">
            <a:spAutoFit/>
          </a:bodyPr>
          <a:lstStyle/>
          <a:p>
            <a:r>
              <a:rPr lang="en-US" dirty="0"/>
              <a:t>Big Data stores</a:t>
            </a:r>
          </a:p>
        </p:txBody>
      </p:sp>
      <p:sp>
        <p:nvSpPr>
          <p:cNvPr id="30" name="TextBox 29">
            <a:extLst>
              <a:ext uri="{FF2B5EF4-FFF2-40B4-BE49-F238E27FC236}">
                <a16:creationId xmlns:a16="http://schemas.microsoft.com/office/drawing/2014/main" id="{1725C0A7-F6BB-CB48-94B5-60F2FE020176}"/>
              </a:ext>
            </a:extLst>
          </p:cNvPr>
          <p:cNvSpPr txBox="1"/>
          <p:nvPr/>
        </p:nvSpPr>
        <p:spPr>
          <a:xfrm>
            <a:off x="8070557" y="3197381"/>
            <a:ext cx="2865639" cy="369332"/>
          </a:xfrm>
          <a:prstGeom prst="rect">
            <a:avLst/>
          </a:prstGeom>
          <a:noFill/>
          <a:ln w="12700">
            <a:noFill/>
          </a:ln>
        </p:spPr>
        <p:txBody>
          <a:bodyPr wrap="square" rtlCol="0">
            <a:spAutoFit/>
          </a:bodyPr>
          <a:lstStyle/>
          <a:p>
            <a:r>
              <a:rPr lang="en-US" dirty="0"/>
              <a:t>Non-critical Data Services</a:t>
            </a:r>
          </a:p>
        </p:txBody>
      </p:sp>
      <p:sp>
        <p:nvSpPr>
          <p:cNvPr id="31" name="TextBox 30">
            <a:extLst>
              <a:ext uri="{FF2B5EF4-FFF2-40B4-BE49-F238E27FC236}">
                <a16:creationId xmlns:a16="http://schemas.microsoft.com/office/drawing/2014/main" id="{4DBF82D9-04FD-AB4D-996A-80A4F16ACB5D}"/>
              </a:ext>
            </a:extLst>
          </p:cNvPr>
          <p:cNvSpPr txBox="1"/>
          <p:nvPr/>
        </p:nvSpPr>
        <p:spPr>
          <a:xfrm>
            <a:off x="8072494" y="3707526"/>
            <a:ext cx="2324804" cy="369332"/>
          </a:xfrm>
          <a:prstGeom prst="rect">
            <a:avLst/>
          </a:prstGeom>
          <a:noFill/>
          <a:ln w="12700">
            <a:noFill/>
          </a:ln>
        </p:spPr>
        <p:txBody>
          <a:bodyPr wrap="none" rtlCol="0">
            <a:spAutoFit/>
          </a:bodyPr>
          <a:lstStyle/>
          <a:p>
            <a:r>
              <a:rPr lang="en-US" dirty="0"/>
              <a:t>Software development</a:t>
            </a:r>
          </a:p>
        </p:txBody>
      </p:sp>
      <p:sp>
        <p:nvSpPr>
          <p:cNvPr id="32" name="TextBox 31">
            <a:extLst>
              <a:ext uri="{FF2B5EF4-FFF2-40B4-BE49-F238E27FC236}">
                <a16:creationId xmlns:a16="http://schemas.microsoft.com/office/drawing/2014/main" id="{4DB609A1-976C-0143-B152-C672EA24194B}"/>
              </a:ext>
            </a:extLst>
          </p:cNvPr>
          <p:cNvSpPr txBox="1"/>
          <p:nvPr/>
        </p:nvSpPr>
        <p:spPr>
          <a:xfrm>
            <a:off x="8526624" y="1929904"/>
            <a:ext cx="2863604" cy="369332"/>
          </a:xfrm>
          <a:prstGeom prst="rect">
            <a:avLst/>
          </a:prstGeom>
          <a:noFill/>
          <a:ln w="12700">
            <a:noFill/>
          </a:ln>
        </p:spPr>
        <p:txBody>
          <a:bodyPr wrap="none" rtlCol="0">
            <a:spAutoFit/>
          </a:bodyPr>
          <a:lstStyle/>
          <a:p>
            <a:r>
              <a:rPr lang="en-US" dirty="0"/>
              <a:t>Accelerator Physics Analysis</a:t>
            </a:r>
          </a:p>
        </p:txBody>
      </p:sp>
      <p:sp>
        <p:nvSpPr>
          <p:cNvPr id="42" name="TextBox 41">
            <a:extLst>
              <a:ext uri="{FF2B5EF4-FFF2-40B4-BE49-F238E27FC236}">
                <a16:creationId xmlns:a16="http://schemas.microsoft.com/office/drawing/2014/main" id="{D0333C51-86BD-4584-0DF7-79F5288D1520}"/>
              </a:ext>
            </a:extLst>
          </p:cNvPr>
          <p:cNvSpPr txBox="1"/>
          <p:nvPr/>
        </p:nvSpPr>
        <p:spPr>
          <a:xfrm>
            <a:off x="8068035" y="4507108"/>
            <a:ext cx="2225353" cy="369332"/>
          </a:xfrm>
          <a:prstGeom prst="rect">
            <a:avLst/>
          </a:prstGeom>
          <a:noFill/>
          <a:ln w="12700">
            <a:noFill/>
          </a:ln>
        </p:spPr>
        <p:txBody>
          <a:bodyPr wrap="none" rtlCol="0">
            <a:spAutoFit/>
          </a:bodyPr>
          <a:lstStyle/>
          <a:p>
            <a:r>
              <a:rPr lang="en-US" dirty="0"/>
              <a:t>Control room displays</a:t>
            </a:r>
          </a:p>
        </p:txBody>
      </p:sp>
      <p:sp>
        <p:nvSpPr>
          <p:cNvPr id="6" name="Title 1">
            <a:extLst>
              <a:ext uri="{FF2B5EF4-FFF2-40B4-BE49-F238E27FC236}">
                <a16:creationId xmlns:a16="http://schemas.microsoft.com/office/drawing/2014/main" id="{C4FF36BE-78AE-4E50-A828-6C42565B1F2C}"/>
              </a:ext>
            </a:extLst>
          </p:cNvPr>
          <p:cNvSpPr txBox="1">
            <a:spLocks/>
          </p:cNvSpPr>
          <p:nvPr/>
        </p:nvSpPr>
        <p:spPr>
          <a:xfrm>
            <a:off x="415939" y="603587"/>
            <a:ext cx="10972800" cy="42301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dirty="0"/>
          </a:p>
        </p:txBody>
      </p:sp>
      <p:grpSp>
        <p:nvGrpSpPr>
          <p:cNvPr id="1024" name="Group 1023">
            <a:extLst>
              <a:ext uri="{FF2B5EF4-FFF2-40B4-BE49-F238E27FC236}">
                <a16:creationId xmlns:a16="http://schemas.microsoft.com/office/drawing/2014/main" id="{B311FEED-531E-312C-962C-EE8AD46B1A28}"/>
              </a:ext>
            </a:extLst>
          </p:cNvPr>
          <p:cNvGrpSpPr/>
          <p:nvPr/>
        </p:nvGrpSpPr>
        <p:grpSpPr>
          <a:xfrm>
            <a:off x="5073814" y="1477379"/>
            <a:ext cx="3262933" cy="1036699"/>
            <a:chOff x="5131491" y="1360579"/>
            <a:chExt cx="3262933" cy="1036699"/>
          </a:xfrm>
        </p:grpSpPr>
        <p:sp>
          <p:nvSpPr>
            <p:cNvPr id="8" name="Rounded Rectangle 7">
              <a:extLst>
                <a:ext uri="{FF2B5EF4-FFF2-40B4-BE49-F238E27FC236}">
                  <a16:creationId xmlns:a16="http://schemas.microsoft.com/office/drawing/2014/main" id="{8EA2040C-E28C-C24E-BB9D-6BA9A62C6BA6}"/>
                </a:ext>
              </a:extLst>
            </p:cNvPr>
            <p:cNvSpPr/>
            <p:nvPr/>
          </p:nvSpPr>
          <p:spPr>
            <a:xfrm>
              <a:off x="5131491" y="1629267"/>
              <a:ext cx="3262933" cy="17302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latin typeface="Arial" panose="020B0604020202020204" pitchFamily="34" charset="0"/>
                  <a:cs typeface="Arial" panose="020B0604020202020204" pitchFamily="34" charset="0"/>
                </a:rPr>
                <a:t>Science Data Facility</a:t>
              </a:r>
            </a:p>
          </p:txBody>
        </p:sp>
        <p:sp>
          <p:nvSpPr>
            <p:cNvPr id="11" name="Can 10">
              <a:extLst>
                <a:ext uri="{FF2B5EF4-FFF2-40B4-BE49-F238E27FC236}">
                  <a16:creationId xmlns:a16="http://schemas.microsoft.com/office/drawing/2014/main" id="{A6A05673-A9C8-B84F-B4DE-10E31D89E2E9}"/>
                </a:ext>
              </a:extLst>
            </p:cNvPr>
            <p:cNvSpPr/>
            <p:nvPr/>
          </p:nvSpPr>
          <p:spPr>
            <a:xfrm>
              <a:off x="6626189" y="1853993"/>
              <a:ext cx="603599" cy="543037"/>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rPr>
                <a:t>SDF Disk</a:t>
              </a:r>
            </a:p>
          </p:txBody>
        </p:sp>
        <p:sp>
          <p:nvSpPr>
            <p:cNvPr id="15" name="Can 14">
              <a:extLst>
                <a:ext uri="{FF2B5EF4-FFF2-40B4-BE49-F238E27FC236}">
                  <a16:creationId xmlns:a16="http://schemas.microsoft.com/office/drawing/2014/main" id="{8748CAC7-D921-774E-9763-A62362387F61}"/>
                </a:ext>
              </a:extLst>
            </p:cNvPr>
            <p:cNvSpPr/>
            <p:nvPr/>
          </p:nvSpPr>
          <p:spPr>
            <a:xfrm>
              <a:off x="7444045" y="1850626"/>
              <a:ext cx="603599" cy="543037"/>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rPr>
                <a:t>SDF Disk</a:t>
              </a:r>
            </a:p>
          </p:txBody>
        </p:sp>
        <p:pic>
          <p:nvPicPr>
            <p:cNvPr id="16" name="Picture 15">
              <a:extLst>
                <a:ext uri="{FF2B5EF4-FFF2-40B4-BE49-F238E27FC236}">
                  <a16:creationId xmlns:a16="http://schemas.microsoft.com/office/drawing/2014/main" id="{1924F949-9B5D-4A4F-BA77-77294FF9EA1C}"/>
                </a:ext>
              </a:extLst>
            </p:cNvPr>
            <p:cNvPicPr>
              <a:picLocks noChangeAspect="1"/>
            </p:cNvPicPr>
            <p:nvPr/>
          </p:nvPicPr>
          <p:blipFill>
            <a:blip r:embed="rId2"/>
            <a:stretch>
              <a:fillRect/>
            </a:stretch>
          </p:blipFill>
          <p:spPr>
            <a:xfrm>
              <a:off x="5345748" y="1863878"/>
              <a:ext cx="556591" cy="533400"/>
            </a:xfrm>
            <a:prstGeom prst="rect">
              <a:avLst/>
            </a:prstGeom>
          </p:spPr>
        </p:pic>
        <p:pic>
          <p:nvPicPr>
            <p:cNvPr id="20" name="Picture 19">
              <a:extLst>
                <a:ext uri="{FF2B5EF4-FFF2-40B4-BE49-F238E27FC236}">
                  <a16:creationId xmlns:a16="http://schemas.microsoft.com/office/drawing/2014/main" id="{427EE523-89FC-7741-922E-37F0A81FD289}"/>
                </a:ext>
              </a:extLst>
            </p:cNvPr>
            <p:cNvPicPr>
              <a:picLocks noChangeAspect="1"/>
            </p:cNvPicPr>
            <p:nvPr/>
          </p:nvPicPr>
          <p:blipFill>
            <a:blip r:embed="rId2"/>
            <a:stretch>
              <a:fillRect/>
            </a:stretch>
          </p:blipFill>
          <p:spPr>
            <a:xfrm>
              <a:off x="5876612" y="1854949"/>
              <a:ext cx="556591" cy="533400"/>
            </a:xfrm>
            <a:prstGeom prst="rect">
              <a:avLst/>
            </a:prstGeom>
          </p:spPr>
        </p:pic>
        <p:sp>
          <p:nvSpPr>
            <p:cNvPr id="44" name="TextBox 43">
              <a:extLst>
                <a:ext uri="{FF2B5EF4-FFF2-40B4-BE49-F238E27FC236}">
                  <a16:creationId xmlns:a16="http://schemas.microsoft.com/office/drawing/2014/main" id="{CF54A7C2-1659-35CD-3A89-D42D68104B33}"/>
                </a:ext>
              </a:extLst>
            </p:cNvPr>
            <p:cNvSpPr txBox="1"/>
            <p:nvPr/>
          </p:nvSpPr>
          <p:spPr>
            <a:xfrm>
              <a:off x="5367660" y="1360579"/>
              <a:ext cx="2697118" cy="307777"/>
            </a:xfrm>
            <a:prstGeom prst="rect">
              <a:avLst/>
            </a:prstGeom>
            <a:noFill/>
          </p:spPr>
          <p:txBody>
            <a:bodyPr wrap="square" rtlCol="0">
              <a:spAutoFit/>
            </a:bodyPr>
            <a:lstStyle/>
            <a:p>
              <a:endParaRPr lang="en-US" sz="1400" dirty="0"/>
            </a:p>
          </p:txBody>
        </p:sp>
      </p:grpSp>
      <p:pic>
        <p:nvPicPr>
          <p:cNvPr id="46" name="Picture 45">
            <a:extLst>
              <a:ext uri="{FF2B5EF4-FFF2-40B4-BE49-F238E27FC236}">
                <a16:creationId xmlns:a16="http://schemas.microsoft.com/office/drawing/2014/main" id="{C8482EAC-5BDE-243A-18D8-9F9F0CCB7BDD}"/>
              </a:ext>
            </a:extLst>
          </p:cNvPr>
          <p:cNvPicPr>
            <a:picLocks noChangeAspect="1"/>
          </p:cNvPicPr>
          <p:nvPr/>
        </p:nvPicPr>
        <p:blipFill>
          <a:blip r:embed="rId3"/>
          <a:stretch>
            <a:fillRect/>
          </a:stretch>
        </p:blipFill>
        <p:spPr>
          <a:xfrm flipV="1">
            <a:off x="119281" y="6254413"/>
            <a:ext cx="1640753" cy="538925"/>
          </a:xfrm>
          <a:prstGeom prst="rect">
            <a:avLst/>
          </a:prstGeom>
        </p:spPr>
      </p:pic>
      <p:cxnSp>
        <p:nvCxnSpPr>
          <p:cNvPr id="47" name="Straight Connector 46">
            <a:extLst>
              <a:ext uri="{FF2B5EF4-FFF2-40B4-BE49-F238E27FC236}">
                <a16:creationId xmlns:a16="http://schemas.microsoft.com/office/drawing/2014/main" id="{977C7244-1792-723B-59AF-CAA155C60577}"/>
              </a:ext>
            </a:extLst>
          </p:cNvPr>
          <p:cNvCxnSpPr>
            <a:cxnSpLocks/>
          </p:cNvCxnSpPr>
          <p:nvPr/>
        </p:nvCxnSpPr>
        <p:spPr>
          <a:xfrm flipV="1">
            <a:off x="14104" y="5027700"/>
            <a:ext cx="0" cy="4899"/>
          </a:xfrm>
          <a:prstGeom prst="line">
            <a:avLst/>
          </a:prstGeom>
          <a:ln w="22225">
            <a:solidFill>
              <a:schemeClr val="tx1"/>
            </a:solidFill>
          </a:ln>
        </p:spPr>
        <p:style>
          <a:lnRef idx="2">
            <a:schemeClr val="accent1"/>
          </a:lnRef>
          <a:fillRef idx="0">
            <a:schemeClr val="accent1"/>
          </a:fillRef>
          <a:effectRef idx="1">
            <a:schemeClr val="accent1"/>
          </a:effectRef>
          <a:fontRef idx="minor">
            <a:schemeClr val="tx1"/>
          </a:fontRef>
        </p:style>
      </p:cxnSp>
      <p:sp>
        <p:nvSpPr>
          <p:cNvPr id="52" name="TextBox 51">
            <a:extLst>
              <a:ext uri="{FF2B5EF4-FFF2-40B4-BE49-F238E27FC236}">
                <a16:creationId xmlns:a16="http://schemas.microsoft.com/office/drawing/2014/main" id="{E0232C1A-7003-20AC-0AB6-D8B073A10A37}"/>
              </a:ext>
            </a:extLst>
          </p:cNvPr>
          <p:cNvSpPr txBox="1"/>
          <p:nvPr/>
        </p:nvSpPr>
        <p:spPr>
          <a:xfrm>
            <a:off x="1888828" y="6409608"/>
            <a:ext cx="9373339" cy="317724"/>
          </a:xfrm>
          <a:prstGeom prst="rect">
            <a:avLst/>
          </a:prstGeom>
          <a:noFill/>
          <a:ln w="12700">
            <a:noFill/>
          </a:ln>
        </p:spPr>
        <p:txBody>
          <a:bodyPr wrap="square" rtlCol="0">
            <a:spAutoFit/>
          </a:bodyPr>
          <a:lstStyle/>
          <a:p>
            <a:r>
              <a:rPr lang="en-US" sz="1400" dirty="0"/>
              <a:t>Accelerator devices - 1000s. Producing control and diagnostics signals (Process Variables) -  &gt; 8 million at LCLS </a:t>
            </a:r>
          </a:p>
        </p:txBody>
      </p:sp>
      <p:pic>
        <p:nvPicPr>
          <p:cNvPr id="53" name="Content Placeholder 11" descr="A group of people in a room with computers&#10;&#10;Description automatically generated with low confidence">
            <a:extLst>
              <a:ext uri="{FF2B5EF4-FFF2-40B4-BE49-F238E27FC236}">
                <a16:creationId xmlns:a16="http://schemas.microsoft.com/office/drawing/2014/main" id="{140CB33A-6CC5-AB00-B744-11641707B903}"/>
              </a:ext>
            </a:extLst>
          </p:cNvPr>
          <p:cNvPicPr>
            <a:picLocks noChangeAspect="1"/>
          </p:cNvPicPr>
          <p:nvPr/>
        </p:nvPicPr>
        <p:blipFill>
          <a:blip r:embed="rId4"/>
          <a:stretch>
            <a:fillRect/>
          </a:stretch>
        </p:blipFill>
        <p:spPr>
          <a:xfrm>
            <a:off x="5110280" y="3982112"/>
            <a:ext cx="1947109" cy="546489"/>
          </a:xfrm>
          <a:prstGeom prst="rect">
            <a:avLst/>
          </a:prstGeom>
        </p:spPr>
      </p:pic>
      <p:grpSp>
        <p:nvGrpSpPr>
          <p:cNvPr id="57" name="Group 56">
            <a:extLst>
              <a:ext uri="{FF2B5EF4-FFF2-40B4-BE49-F238E27FC236}">
                <a16:creationId xmlns:a16="http://schemas.microsoft.com/office/drawing/2014/main" id="{088CB275-00DB-D6A3-E80F-160665F1516D}"/>
              </a:ext>
            </a:extLst>
          </p:cNvPr>
          <p:cNvGrpSpPr/>
          <p:nvPr/>
        </p:nvGrpSpPr>
        <p:grpSpPr>
          <a:xfrm>
            <a:off x="1604511" y="2601205"/>
            <a:ext cx="5698097" cy="3589340"/>
            <a:chOff x="1593983" y="2541953"/>
            <a:chExt cx="5698097" cy="3589340"/>
          </a:xfrm>
        </p:grpSpPr>
        <p:pic>
          <p:nvPicPr>
            <p:cNvPr id="1026" name="Picture 2">
              <a:extLst>
                <a:ext uri="{FF2B5EF4-FFF2-40B4-BE49-F238E27FC236}">
                  <a16:creationId xmlns:a16="http://schemas.microsoft.com/office/drawing/2014/main" id="{6E651437-4293-174B-90BA-22C4CE2515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7417" y="2541953"/>
              <a:ext cx="5444663" cy="3589340"/>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55">
              <a:extLst>
                <a:ext uri="{FF2B5EF4-FFF2-40B4-BE49-F238E27FC236}">
                  <a16:creationId xmlns:a16="http://schemas.microsoft.com/office/drawing/2014/main" id="{F2082BA3-DD7E-4CF5-E56B-2E9F3320CE99}"/>
                </a:ext>
              </a:extLst>
            </p:cNvPr>
            <p:cNvSpPr/>
            <p:nvPr/>
          </p:nvSpPr>
          <p:spPr>
            <a:xfrm>
              <a:off x="1593983" y="2591466"/>
              <a:ext cx="2065840" cy="451198"/>
            </a:xfrm>
            <a:prstGeom prst="rect">
              <a:avLst/>
            </a:prstGeom>
            <a:solidFill>
              <a:schemeClr val="bg1"/>
            </a:solidFill>
            <a:ln>
              <a:noFill/>
            </a:ln>
            <a:effectLst>
              <a:outerShdw blurRad="50800" dist="50800" dir="5400000" algn="ctr" rotWithShape="0">
                <a:schemeClr val="bg1"/>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13" name="Straight Connector 12">
            <a:extLst>
              <a:ext uri="{FF2B5EF4-FFF2-40B4-BE49-F238E27FC236}">
                <a16:creationId xmlns:a16="http://schemas.microsoft.com/office/drawing/2014/main" id="{74C7B539-B574-3DDD-EB9B-6E823E189AAC}"/>
              </a:ext>
            </a:extLst>
          </p:cNvPr>
          <p:cNvCxnSpPr>
            <a:cxnSpLocks/>
            <a:stCxn id="8" idx="1"/>
          </p:cNvCxnSpPr>
          <p:nvPr/>
        </p:nvCxnSpPr>
        <p:spPr>
          <a:xfrm flipH="1">
            <a:off x="4575236" y="1832582"/>
            <a:ext cx="498578" cy="83400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pic>
        <p:nvPicPr>
          <p:cNvPr id="45" name="Picture 2" descr="Fig. 2">
            <a:extLst>
              <a:ext uri="{FF2B5EF4-FFF2-40B4-BE49-F238E27FC236}">
                <a16:creationId xmlns:a16="http://schemas.microsoft.com/office/drawing/2014/main" id="{E7C267D7-6142-D58C-BE18-DB6B0FFB57E8}"/>
              </a:ext>
            </a:extLst>
          </p:cNvPr>
          <p:cNvPicPr>
            <a:picLocks noGrp="1" noChangeAspect="1" noChangeArrowheads="1"/>
          </p:cNvPicPr>
          <p:nvPr>
            <p:ph sz="quarter" idx="14"/>
          </p:nvPr>
        </p:nvPicPr>
        <p:blipFill rotWithShape="1">
          <a:blip r:embed="rId6">
            <a:extLst>
              <a:ext uri="{28A0092B-C50C-407E-A947-70E740481C1C}">
                <a14:useLocalDpi xmlns:a14="http://schemas.microsoft.com/office/drawing/2010/main" val="0"/>
              </a:ext>
            </a:extLst>
          </a:blip>
          <a:srcRect l="13343" t="39706" r="19992" b="-1473"/>
          <a:stretch/>
        </p:blipFill>
        <p:spPr bwMode="auto">
          <a:xfrm>
            <a:off x="1452538" y="5932533"/>
            <a:ext cx="1657374" cy="54382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9920E3C5-406A-B74E-BAAE-2D48F77D78E4}"/>
              </a:ext>
            </a:extLst>
          </p:cNvPr>
          <p:cNvSpPr txBox="1"/>
          <p:nvPr/>
        </p:nvSpPr>
        <p:spPr>
          <a:xfrm>
            <a:off x="321692" y="5352534"/>
            <a:ext cx="3393658" cy="307777"/>
          </a:xfrm>
          <a:prstGeom prst="rect">
            <a:avLst/>
          </a:prstGeom>
          <a:noFill/>
          <a:ln w="12700">
            <a:noFill/>
          </a:ln>
        </p:spPr>
        <p:txBody>
          <a:bodyPr wrap="square" rtlCol="0">
            <a:spAutoFit/>
          </a:bodyPr>
          <a:lstStyle/>
          <a:p>
            <a:r>
              <a:rPr lang="en-US" sz="1400" dirty="0"/>
              <a:t>EPICS Input Output Controllers (IOCs) - 100s</a:t>
            </a:r>
          </a:p>
        </p:txBody>
      </p:sp>
      <p:pic>
        <p:nvPicPr>
          <p:cNvPr id="1030" name="Picture 2" descr="A Code of conduct for Cloud services">
            <a:extLst>
              <a:ext uri="{FF2B5EF4-FFF2-40B4-BE49-F238E27FC236}">
                <a16:creationId xmlns:a16="http://schemas.microsoft.com/office/drawing/2014/main" id="{6CE04849-F0EC-0463-97D2-888EB426193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0737" y="1194781"/>
            <a:ext cx="765047" cy="507597"/>
          </a:xfrm>
          <a:prstGeom prst="rect">
            <a:avLst/>
          </a:prstGeom>
          <a:noFill/>
          <a:extLst>
            <a:ext uri="{909E8E84-426E-40DD-AFC4-6F175D3DCCD1}">
              <a14:hiddenFill xmlns:a14="http://schemas.microsoft.com/office/drawing/2010/main">
                <a:solidFill>
                  <a:srgbClr val="FFFFFF"/>
                </a:solidFill>
              </a14:hiddenFill>
            </a:ext>
          </a:extLst>
        </p:spPr>
      </p:pic>
      <p:sp>
        <p:nvSpPr>
          <p:cNvPr id="1031" name="Rectangle 1030">
            <a:extLst>
              <a:ext uri="{FF2B5EF4-FFF2-40B4-BE49-F238E27FC236}">
                <a16:creationId xmlns:a16="http://schemas.microsoft.com/office/drawing/2014/main" id="{0AD97BC3-1CA3-C9D0-7905-DA76740923E3}"/>
              </a:ext>
            </a:extLst>
          </p:cNvPr>
          <p:cNvSpPr/>
          <p:nvPr/>
        </p:nvSpPr>
        <p:spPr>
          <a:xfrm>
            <a:off x="985911" y="3136737"/>
            <a:ext cx="2924443" cy="1153274"/>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Experiment Network</a:t>
            </a:r>
          </a:p>
        </p:txBody>
      </p:sp>
      <p:sp>
        <p:nvSpPr>
          <p:cNvPr id="1033" name="Rectangle 1032">
            <a:extLst>
              <a:ext uri="{FF2B5EF4-FFF2-40B4-BE49-F238E27FC236}">
                <a16:creationId xmlns:a16="http://schemas.microsoft.com/office/drawing/2014/main" id="{162ADC14-2ED3-EB9F-449E-1B0B2E034AB0}"/>
              </a:ext>
            </a:extLst>
          </p:cNvPr>
          <p:cNvSpPr/>
          <p:nvPr/>
        </p:nvSpPr>
        <p:spPr>
          <a:xfrm>
            <a:off x="4996852" y="1554976"/>
            <a:ext cx="3481621" cy="1154867"/>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High Performance Computing Network</a:t>
            </a:r>
          </a:p>
        </p:txBody>
      </p:sp>
      <p:sp>
        <p:nvSpPr>
          <p:cNvPr id="1034" name="Rectangle 1033">
            <a:extLst>
              <a:ext uri="{FF2B5EF4-FFF2-40B4-BE49-F238E27FC236}">
                <a16:creationId xmlns:a16="http://schemas.microsoft.com/office/drawing/2014/main" id="{6D2FBA35-FBB4-6B99-91D1-2DF17815FF03}"/>
              </a:ext>
            </a:extLst>
          </p:cNvPr>
          <p:cNvSpPr/>
          <p:nvPr/>
        </p:nvSpPr>
        <p:spPr>
          <a:xfrm>
            <a:off x="4576674" y="4550252"/>
            <a:ext cx="3242447" cy="1388731"/>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Production Services and Control Room Network</a:t>
            </a:r>
          </a:p>
        </p:txBody>
      </p:sp>
      <p:sp>
        <p:nvSpPr>
          <p:cNvPr id="1035" name="Rectangle 1034">
            <a:extLst>
              <a:ext uri="{FF2B5EF4-FFF2-40B4-BE49-F238E27FC236}">
                <a16:creationId xmlns:a16="http://schemas.microsoft.com/office/drawing/2014/main" id="{6291DEAB-C937-3E5A-CF8F-02E5A8927E62}"/>
              </a:ext>
            </a:extLst>
          </p:cNvPr>
          <p:cNvSpPr/>
          <p:nvPr/>
        </p:nvSpPr>
        <p:spPr>
          <a:xfrm>
            <a:off x="52764" y="4550253"/>
            <a:ext cx="4062334" cy="2293052"/>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Controls Network</a:t>
            </a:r>
          </a:p>
        </p:txBody>
      </p:sp>
      <p:sp>
        <p:nvSpPr>
          <p:cNvPr id="1036" name="Rectangle 1035">
            <a:extLst>
              <a:ext uri="{FF2B5EF4-FFF2-40B4-BE49-F238E27FC236}">
                <a16:creationId xmlns:a16="http://schemas.microsoft.com/office/drawing/2014/main" id="{2413FB58-BCB5-A41D-5854-5EEA72A4F62D}"/>
              </a:ext>
            </a:extLst>
          </p:cNvPr>
          <p:cNvSpPr/>
          <p:nvPr/>
        </p:nvSpPr>
        <p:spPr>
          <a:xfrm>
            <a:off x="4740649" y="2884898"/>
            <a:ext cx="3242447" cy="1476140"/>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Data Systems Analysis Network</a:t>
            </a:r>
          </a:p>
        </p:txBody>
      </p:sp>
      <p:pic>
        <p:nvPicPr>
          <p:cNvPr id="1045" name="Graphic 1044" descr="Server outline">
            <a:extLst>
              <a:ext uri="{FF2B5EF4-FFF2-40B4-BE49-F238E27FC236}">
                <a16:creationId xmlns:a16="http://schemas.microsoft.com/office/drawing/2014/main" id="{2C2DB432-A838-295A-C442-8EF384261AC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739778" y="1746067"/>
            <a:ext cx="880975" cy="880975"/>
          </a:xfrm>
          <a:prstGeom prst="rect">
            <a:avLst/>
          </a:prstGeom>
        </p:spPr>
      </p:pic>
      <p:pic>
        <p:nvPicPr>
          <p:cNvPr id="1049" name="Graphic 1048" descr="Work from home Wi-Fi outline">
            <a:extLst>
              <a:ext uri="{FF2B5EF4-FFF2-40B4-BE49-F238E27FC236}">
                <a16:creationId xmlns:a16="http://schemas.microsoft.com/office/drawing/2014/main" id="{2185D7B9-1DBD-7317-13D2-1C311BB088A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543820" y="1098701"/>
            <a:ext cx="623414" cy="623414"/>
          </a:xfrm>
          <a:prstGeom prst="rect">
            <a:avLst/>
          </a:prstGeom>
        </p:spPr>
      </p:pic>
      <p:grpSp>
        <p:nvGrpSpPr>
          <p:cNvPr id="1050" name="Group 1049">
            <a:extLst>
              <a:ext uri="{FF2B5EF4-FFF2-40B4-BE49-F238E27FC236}">
                <a16:creationId xmlns:a16="http://schemas.microsoft.com/office/drawing/2014/main" id="{ACE8596C-E87C-3114-8422-A00E7D9F4450}"/>
              </a:ext>
            </a:extLst>
          </p:cNvPr>
          <p:cNvGrpSpPr/>
          <p:nvPr/>
        </p:nvGrpSpPr>
        <p:grpSpPr>
          <a:xfrm>
            <a:off x="197278" y="2035778"/>
            <a:ext cx="3262933" cy="800493"/>
            <a:chOff x="5231675" y="1628432"/>
            <a:chExt cx="3262933" cy="800493"/>
          </a:xfrm>
        </p:grpSpPr>
        <p:sp>
          <p:nvSpPr>
            <p:cNvPr id="1051" name="Rounded Rectangle 1050">
              <a:extLst>
                <a:ext uri="{FF2B5EF4-FFF2-40B4-BE49-F238E27FC236}">
                  <a16:creationId xmlns:a16="http://schemas.microsoft.com/office/drawing/2014/main" id="{8DA24E96-6134-7D7C-1DAE-D73AB0E3FEBF}"/>
                </a:ext>
              </a:extLst>
            </p:cNvPr>
            <p:cNvSpPr/>
            <p:nvPr/>
          </p:nvSpPr>
          <p:spPr>
            <a:xfrm>
              <a:off x="5231675" y="1628432"/>
              <a:ext cx="3262933" cy="17302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latin typeface="Arial" panose="020B0604020202020204" pitchFamily="34" charset="0"/>
                  <a:cs typeface="Arial" panose="020B0604020202020204" pitchFamily="34" charset="0"/>
                </a:rPr>
                <a:t>SLAC Network</a:t>
              </a:r>
            </a:p>
          </p:txBody>
        </p:sp>
        <p:sp>
          <p:nvSpPr>
            <p:cNvPr id="1052" name="Can 1051">
              <a:extLst>
                <a:ext uri="{FF2B5EF4-FFF2-40B4-BE49-F238E27FC236}">
                  <a16:creationId xmlns:a16="http://schemas.microsoft.com/office/drawing/2014/main" id="{00EEE0F8-0908-57F0-D7D2-2C85C8907AB1}"/>
                </a:ext>
              </a:extLst>
            </p:cNvPr>
            <p:cNvSpPr/>
            <p:nvPr/>
          </p:nvSpPr>
          <p:spPr>
            <a:xfrm>
              <a:off x="6834039" y="1874313"/>
              <a:ext cx="806440" cy="543037"/>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rPr>
                <a:t>Documents, Engineering Drawings</a:t>
              </a:r>
            </a:p>
          </p:txBody>
        </p:sp>
        <p:sp>
          <p:nvSpPr>
            <p:cNvPr id="1053" name="Can 1052">
              <a:extLst>
                <a:ext uri="{FF2B5EF4-FFF2-40B4-BE49-F238E27FC236}">
                  <a16:creationId xmlns:a16="http://schemas.microsoft.com/office/drawing/2014/main" id="{3C11E9F4-4B0F-636C-33BF-013B450814E2}"/>
                </a:ext>
              </a:extLst>
            </p:cNvPr>
            <p:cNvSpPr/>
            <p:nvPr/>
          </p:nvSpPr>
          <p:spPr>
            <a:xfrm>
              <a:off x="7672211" y="1885888"/>
              <a:ext cx="694483" cy="543037"/>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rPr>
                <a:t>Oracle, People-soft </a:t>
              </a:r>
              <a:r>
                <a:rPr lang="en-US" sz="900" dirty="0" err="1">
                  <a:solidFill>
                    <a:schemeClr val="tx1"/>
                  </a:solidFill>
                </a:rPr>
                <a:t>etc</a:t>
              </a:r>
              <a:endParaRPr lang="en-US" sz="900" dirty="0">
                <a:solidFill>
                  <a:schemeClr val="tx1"/>
                </a:solidFill>
              </a:endParaRPr>
            </a:p>
          </p:txBody>
        </p:sp>
        <p:pic>
          <p:nvPicPr>
            <p:cNvPr id="1055" name="Picture 1054">
              <a:extLst>
                <a:ext uri="{FF2B5EF4-FFF2-40B4-BE49-F238E27FC236}">
                  <a16:creationId xmlns:a16="http://schemas.microsoft.com/office/drawing/2014/main" id="{F5A97A4E-4ECF-9895-1040-A07D1576956C}"/>
                </a:ext>
              </a:extLst>
            </p:cNvPr>
            <p:cNvPicPr>
              <a:picLocks noChangeAspect="1"/>
            </p:cNvPicPr>
            <p:nvPr/>
          </p:nvPicPr>
          <p:blipFill>
            <a:blip r:embed="rId2"/>
            <a:stretch>
              <a:fillRect/>
            </a:stretch>
          </p:blipFill>
          <p:spPr>
            <a:xfrm>
              <a:off x="6211854" y="1879012"/>
              <a:ext cx="556591" cy="533400"/>
            </a:xfrm>
            <a:prstGeom prst="rect">
              <a:avLst/>
            </a:prstGeom>
          </p:spPr>
        </p:pic>
      </p:grpSp>
      <p:sp>
        <p:nvSpPr>
          <p:cNvPr id="1057" name="Rectangle 1056">
            <a:extLst>
              <a:ext uri="{FF2B5EF4-FFF2-40B4-BE49-F238E27FC236}">
                <a16:creationId xmlns:a16="http://schemas.microsoft.com/office/drawing/2014/main" id="{CE14F78E-E9CD-2B7A-986C-C0725BBE314B}"/>
              </a:ext>
            </a:extLst>
          </p:cNvPr>
          <p:cNvSpPr/>
          <p:nvPr/>
        </p:nvSpPr>
        <p:spPr>
          <a:xfrm>
            <a:off x="67881" y="1836166"/>
            <a:ext cx="3481621" cy="1154867"/>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Office Network</a:t>
            </a:r>
          </a:p>
        </p:txBody>
      </p:sp>
      <p:pic>
        <p:nvPicPr>
          <p:cNvPr id="1058" name="Graphic 1057" descr="Work from home desk with solid fill">
            <a:extLst>
              <a:ext uri="{FF2B5EF4-FFF2-40B4-BE49-F238E27FC236}">
                <a16:creationId xmlns:a16="http://schemas.microsoft.com/office/drawing/2014/main" id="{B636D272-EB97-5862-DD14-79F2BC8006F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3868" y="2144565"/>
            <a:ext cx="785812" cy="785812"/>
          </a:xfrm>
          <a:prstGeom prst="rect">
            <a:avLst/>
          </a:prstGeom>
        </p:spPr>
      </p:pic>
      <p:pic>
        <p:nvPicPr>
          <p:cNvPr id="1047" name="Graphic 1046" descr="Work from home desk with solid fill">
            <a:extLst>
              <a:ext uri="{FF2B5EF4-FFF2-40B4-BE49-F238E27FC236}">
                <a16:creationId xmlns:a16="http://schemas.microsoft.com/office/drawing/2014/main" id="{FE018591-E0C4-2275-FE0E-B86D6754467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96173" y="2247378"/>
            <a:ext cx="718910" cy="718910"/>
          </a:xfrm>
          <a:prstGeom prst="rect">
            <a:avLst/>
          </a:prstGeom>
        </p:spPr>
      </p:pic>
      <p:cxnSp>
        <p:nvCxnSpPr>
          <p:cNvPr id="1063" name="Straight Connector 1062">
            <a:extLst>
              <a:ext uri="{FF2B5EF4-FFF2-40B4-BE49-F238E27FC236}">
                <a16:creationId xmlns:a16="http://schemas.microsoft.com/office/drawing/2014/main" id="{8FF60843-1AD2-4FF3-4462-DE5BC967ECBC}"/>
              </a:ext>
            </a:extLst>
          </p:cNvPr>
          <p:cNvCxnSpPr>
            <a:cxnSpLocks/>
            <a:stCxn id="1051" idx="3"/>
          </p:cNvCxnSpPr>
          <p:nvPr/>
        </p:nvCxnSpPr>
        <p:spPr>
          <a:xfrm>
            <a:off x="3460211" y="2122293"/>
            <a:ext cx="556588" cy="66593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66" name="Straight Connector 1065">
            <a:extLst>
              <a:ext uri="{FF2B5EF4-FFF2-40B4-BE49-F238E27FC236}">
                <a16:creationId xmlns:a16="http://schemas.microsoft.com/office/drawing/2014/main" id="{91657225-7B53-A7A4-BAA7-E2FBB1E2F420}"/>
              </a:ext>
            </a:extLst>
          </p:cNvPr>
          <p:cNvCxnSpPr>
            <a:cxnSpLocks/>
          </p:cNvCxnSpPr>
          <p:nvPr/>
        </p:nvCxnSpPr>
        <p:spPr>
          <a:xfrm flipV="1">
            <a:off x="3770253" y="3875769"/>
            <a:ext cx="467623" cy="194573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0" name="Straight Connector 1069">
            <a:extLst>
              <a:ext uri="{FF2B5EF4-FFF2-40B4-BE49-F238E27FC236}">
                <a16:creationId xmlns:a16="http://schemas.microsoft.com/office/drawing/2014/main" id="{0283B9C9-5BDC-ECCD-B785-31F3813B2864}"/>
              </a:ext>
            </a:extLst>
          </p:cNvPr>
          <p:cNvCxnSpPr>
            <a:cxnSpLocks/>
          </p:cNvCxnSpPr>
          <p:nvPr/>
        </p:nvCxnSpPr>
        <p:spPr>
          <a:xfrm>
            <a:off x="4191248" y="2502792"/>
            <a:ext cx="25418" cy="24181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5" name="Straight Connector 1074">
            <a:extLst>
              <a:ext uri="{FF2B5EF4-FFF2-40B4-BE49-F238E27FC236}">
                <a16:creationId xmlns:a16="http://schemas.microsoft.com/office/drawing/2014/main" id="{0F22437F-9792-FA8F-9623-7876379F76CA}"/>
              </a:ext>
            </a:extLst>
          </p:cNvPr>
          <p:cNvCxnSpPr>
            <a:cxnSpLocks/>
          </p:cNvCxnSpPr>
          <p:nvPr/>
        </p:nvCxnSpPr>
        <p:spPr>
          <a:xfrm>
            <a:off x="3836927" y="1682571"/>
            <a:ext cx="132232" cy="19916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9" name="Straight Connector 1078">
            <a:extLst>
              <a:ext uri="{FF2B5EF4-FFF2-40B4-BE49-F238E27FC236}">
                <a16:creationId xmlns:a16="http://schemas.microsoft.com/office/drawing/2014/main" id="{7FDBBAE0-4593-90B2-A7CD-3B72643CF403}"/>
              </a:ext>
            </a:extLst>
          </p:cNvPr>
          <p:cNvCxnSpPr>
            <a:cxnSpLocks/>
          </p:cNvCxnSpPr>
          <p:nvPr/>
        </p:nvCxnSpPr>
        <p:spPr>
          <a:xfrm flipH="1" flipV="1">
            <a:off x="4384263" y="3910826"/>
            <a:ext cx="395747" cy="130616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82" name="Straight Connector 1081">
            <a:extLst>
              <a:ext uri="{FF2B5EF4-FFF2-40B4-BE49-F238E27FC236}">
                <a16:creationId xmlns:a16="http://schemas.microsoft.com/office/drawing/2014/main" id="{6067D518-235F-62E5-D059-A2BCE3C28271}"/>
              </a:ext>
            </a:extLst>
          </p:cNvPr>
          <p:cNvCxnSpPr>
            <a:cxnSpLocks/>
            <a:stCxn id="1036" idx="1"/>
          </p:cNvCxnSpPr>
          <p:nvPr/>
        </p:nvCxnSpPr>
        <p:spPr>
          <a:xfrm flipH="1" flipV="1">
            <a:off x="4590842" y="3618668"/>
            <a:ext cx="149807" cy="430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85" name="Straight Connector 1084">
            <a:extLst>
              <a:ext uri="{FF2B5EF4-FFF2-40B4-BE49-F238E27FC236}">
                <a16:creationId xmlns:a16="http://schemas.microsoft.com/office/drawing/2014/main" id="{20A4101C-E172-63F5-095D-F580BA8746EE}"/>
              </a:ext>
            </a:extLst>
          </p:cNvPr>
          <p:cNvCxnSpPr>
            <a:cxnSpLocks/>
          </p:cNvCxnSpPr>
          <p:nvPr/>
        </p:nvCxnSpPr>
        <p:spPr>
          <a:xfrm>
            <a:off x="2985055" y="3644619"/>
            <a:ext cx="983602" cy="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89" name="Straight Connector 1088">
            <a:extLst>
              <a:ext uri="{FF2B5EF4-FFF2-40B4-BE49-F238E27FC236}">
                <a16:creationId xmlns:a16="http://schemas.microsoft.com/office/drawing/2014/main" id="{35DFC6D3-4A6A-E322-7796-D6F25F981EF6}"/>
              </a:ext>
            </a:extLst>
          </p:cNvPr>
          <p:cNvCxnSpPr>
            <a:cxnSpLocks/>
          </p:cNvCxnSpPr>
          <p:nvPr/>
        </p:nvCxnSpPr>
        <p:spPr>
          <a:xfrm flipV="1">
            <a:off x="3738505" y="3871435"/>
            <a:ext cx="485631" cy="115626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92" name="Straight Connector 1091">
            <a:extLst>
              <a:ext uri="{FF2B5EF4-FFF2-40B4-BE49-F238E27FC236}">
                <a16:creationId xmlns:a16="http://schemas.microsoft.com/office/drawing/2014/main" id="{83BB93BA-7973-7177-CA79-667BC1F2D686}"/>
              </a:ext>
            </a:extLst>
          </p:cNvPr>
          <p:cNvCxnSpPr>
            <a:cxnSpLocks/>
          </p:cNvCxnSpPr>
          <p:nvPr/>
        </p:nvCxnSpPr>
        <p:spPr>
          <a:xfrm flipV="1">
            <a:off x="3738505" y="3814332"/>
            <a:ext cx="321656" cy="295943"/>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80505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621DB-5922-F143-A2AB-00C701FCB978}"/>
              </a:ext>
            </a:extLst>
          </p:cNvPr>
          <p:cNvSpPr>
            <a:spLocks noGrp="1"/>
          </p:cNvSpPr>
          <p:nvPr>
            <p:ph type="title"/>
          </p:nvPr>
        </p:nvSpPr>
        <p:spPr>
          <a:xfrm>
            <a:off x="14105" y="420065"/>
            <a:ext cx="11969846" cy="543036"/>
          </a:xfrm>
        </p:spPr>
        <p:txBody>
          <a:bodyPr>
            <a:noAutofit/>
          </a:bodyPr>
          <a:lstStyle/>
          <a:p>
            <a:r>
              <a:rPr lang="en-US" sz="3200" dirty="0"/>
              <a:t>Typical Accelerator Computing Architecture (LCLS complex at SLAC)</a:t>
            </a:r>
          </a:p>
        </p:txBody>
      </p:sp>
      <p:sp>
        <p:nvSpPr>
          <p:cNvPr id="3" name="TextBox 2">
            <a:extLst>
              <a:ext uri="{FF2B5EF4-FFF2-40B4-BE49-F238E27FC236}">
                <a16:creationId xmlns:a16="http://schemas.microsoft.com/office/drawing/2014/main" id="{FC101DB6-FDF3-1B41-A38E-AE8915E02227}"/>
              </a:ext>
            </a:extLst>
          </p:cNvPr>
          <p:cNvSpPr txBox="1"/>
          <p:nvPr/>
        </p:nvSpPr>
        <p:spPr>
          <a:xfrm>
            <a:off x="8529614" y="1669277"/>
            <a:ext cx="2557560" cy="369332"/>
          </a:xfrm>
          <a:prstGeom prst="rect">
            <a:avLst/>
          </a:prstGeom>
          <a:noFill/>
          <a:ln w="12700">
            <a:noFill/>
          </a:ln>
        </p:spPr>
        <p:txBody>
          <a:bodyPr wrap="none" rtlCol="0">
            <a:spAutoFit/>
          </a:bodyPr>
          <a:lstStyle/>
          <a:p>
            <a:r>
              <a:rPr lang="en-US" dirty="0"/>
              <a:t>Experiment Data Analysis</a:t>
            </a:r>
          </a:p>
        </p:txBody>
      </p:sp>
      <p:sp>
        <p:nvSpPr>
          <p:cNvPr id="18" name="TextBox 17">
            <a:extLst>
              <a:ext uri="{FF2B5EF4-FFF2-40B4-BE49-F238E27FC236}">
                <a16:creationId xmlns:a16="http://schemas.microsoft.com/office/drawing/2014/main" id="{AD3FABE0-CCAE-B049-8B5F-CDE7BE6BDE88}"/>
              </a:ext>
            </a:extLst>
          </p:cNvPr>
          <p:cNvSpPr txBox="1"/>
          <p:nvPr/>
        </p:nvSpPr>
        <p:spPr>
          <a:xfrm>
            <a:off x="8068035" y="4774987"/>
            <a:ext cx="3564139" cy="1200329"/>
          </a:xfrm>
          <a:prstGeom prst="rect">
            <a:avLst/>
          </a:prstGeom>
          <a:noFill/>
          <a:ln w="12700">
            <a:noFill/>
          </a:ln>
        </p:spPr>
        <p:txBody>
          <a:bodyPr wrap="square" rtlCol="0">
            <a:spAutoFit/>
          </a:bodyPr>
          <a:lstStyle/>
          <a:p>
            <a:r>
              <a:rPr lang="en-US" dirty="0"/>
              <a:t>High Level Apps execution</a:t>
            </a:r>
          </a:p>
          <a:p>
            <a:r>
              <a:rPr lang="en-US" dirty="0"/>
              <a:t>Online modeling</a:t>
            </a:r>
          </a:p>
          <a:p>
            <a:r>
              <a:rPr lang="en-US" dirty="0"/>
              <a:t>Critical Data Services</a:t>
            </a:r>
          </a:p>
          <a:p>
            <a:r>
              <a:rPr lang="en-US" dirty="0"/>
              <a:t>Optimization, ML and slow feedback</a:t>
            </a:r>
          </a:p>
        </p:txBody>
      </p:sp>
      <p:sp>
        <p:nvSpPr>
          <p:cNvPr id="19" name="TextBox 18">
            <a:extLst>
              <a:ext uri="{FF2B5EF4-FFF2-40B4-BE49-F238E27FC236}">
                <a16:creationId xmlns:a16="http://schemas.microsoft.com/office/drawing/2014/main" id="{6A71B6FF-5AA9-6F4C-90A3-B2F96C69362C}"/>
              </a:ext>
            </a:extLst>
          </p:cNvPr>
          <p:cNvSpPr txBox="1"/>
          <p:nvPr/>
        </p:nvSpPr>
        <p:spPr>
          <a:xfrm flipH="1">
            <a:off x="8524512" y="2180140"/>
            <a:ext cx="3251228" cy="646331"/>
          </a:xfrm>
          <a:prstGeom prst="rect">
            <a:avLst/>
          </a:prstGeom>
          <a:noFill/>
          <a:ln w="12700">
            <a:noFill/>
          </a:ln>
        </p:spPr>
        <p:txBody>
          <a:bodyPr wrap="square" rtlCol="0">
            <a:spAutoFit/>
          </a:bodyPr>
          <a:lstStyle/>
          <a:p>
            <a:r>
              <a:rPr lang="en-US" dirty="0"/>
              <a:t>Multi-particle Tracking (s-2-e)</a:t>
            </a:r>
          </a:p>
          <a:p>
            <a:r>
              <a:rPr lang="en-US" dirty="0"/>
              <a:t>Machine Learning Training</a:t>
            </a:r>
          </a:p>
        </p:txBody>
      </p:sp>
      <p:sp>
        <p:nvSpPr>
          <p:cNvPr id="22" name="TextBox 21">
            <a:extLst>
              <a:ext uri="{FF2B5EF4-FFF2-40B4-BE49-F238E27FC236}">
                <a16:creationId xmlns:a16="http://schemas.microsoft.com/office/drawing/2014/main" id="{AB233C00-E67C-054C-B47F-54F1EDBCEE53}"/>
              </a:ext>
            </a:extLst>
          </p:cNvPr>
          <p:cNvSpPr txBox="1"/>
          <p:nvPr/>
        </p:nvSpPr>
        <p:spPr>
          <a:xfrm flipH="1">
            <a:off x="8061876" y="3454482"/>
            <a:ext cx="1475631" cy="369332"/>
          </a:xfrm>
          <a:prstGeom prst="rect">
            <a:avLst/>
          </a:prstGeom>
          <a:noFill/>
          <a:ln w="12700">
            <a:noFill/>
          </a:ln>
        </p:spPr>
        <p:txBody>
          <a:bodyPr wrap="square" rtlCol="0">
            <a:spAutoFit/>
          </a:bodyPr>
          <a:lstStyle/>
          <a:p>
            <a:r>
              <a:rPr lang="en-US" dirty="0"/>
              <a:t>Simulation</a:t>
            </a:r>
          </a:p>
        </p:txBody>
      </p:sp>
      <p:sp>
        <p:nvSpPr>
          <p:cNvPr id="23" name="TextBox 22">
            <a:extLst>
              <a:ext uri="{FF2B5EF4-FFF2-40B4-BE49-F238E27FC236}">
                <a16:creationId xmlns:a16="http://schemas.microsoft.com/office/drawing/2014/main" id="{8F814F55-1966-A541-A415-43BECCF8E38D}"/>
              </a:ext>
            </a:extLst>
          </p:cNvPr>
          <p:cNvSpPr txBox="1"/>
          <p:nvPr/>
        </p:nvSpPr>
        <p:spPr>
          <a:xfrm>
            <a:off x="8529614" y="1394618"/>
            <a:ext cx="1579343" cy="369332"/>
          </a:xfrm>
          <a:prstGeom prst="rect">
            <a:avLst/>
          </a:prstGeom>
          <a:noFill/>
          <a:ln w="12700">
            <a:noFill/>
          </a:ln>
        </p:spPr>
        <p:txBody>
          <a:bodyPr wrap="none" rtlCol="0">
            <a:spAutoFit/>
          </a:bodyPr>
          <a:lstStyle/>
          <a:p>
            <a:r>
              <a:rPr lang="en-US" dirty="0"/>
              <a:t>Big Data stores</a:t>
            </a:r>
          </a:p>
        </p:txBody>
      </p:sp>
      <p:sp>
        <p:nvSpPr>
          <p:cNvPr id="30" name="TextBox 29">
            <a:extLst>
              <a:ext uri="{FF2B5EF4-FFF2-40B4-BE49-F238E27FC236}">
                <a16:creationId xmlns:a16="http://schemas.microsoft.com/office/drawing/2014/main" id="{1725C0A7-F6BB-CB48-94B5-60F2FE020176}"/>
              </a:ext>
            </a:extLst>
          </p:cNvPr>
          <p:cNvSpPr txBox="1"/>
          <p:nvPr/>
        </p:nvSpPr>
        <p:spPr>
          <a:xfrm>
            <a:off x="8070557" y="3197381"/>
            <a:ext cx="2865639" cy="369332"/>
          </a:xfrm>
          <a:prstGeom prst="rect">
            <a:avLst/>
          </a:prstGeom>
          <a:noFill/>
          <a:ln w="12700">
            <a:noFill/>
          </a:ln>
        </p:spPr>
        <p:txBody>
          <a:bodyPr wrap="square" rtlCol="0">
            <a:spAutoFit/>
          </a:bodyPr>
          <a:lstStyle/>
          <a:p>
            <a:r>
              <a:rPr lang="en-US" dirty="0"/>
              <a:t>Non-critical Data Services</a:t>
            </a:r>
          </a:p>
        </p:txBody>
      </p:sp>
      <p:sp>
        <p:nvSpPr>
          <p:cNvPr id="31" name="TextBox 30">
            <a:extLst>
              <a:ext uri="{FF2B5EF4-FFF2-40B4-BE49-F238E27FC236}">
                <a16:creationId xmlns:a16="http://schemas.microsoft.com/office/drawing/2014/main" id="{4DBF82D9-04FD-AB4D-996A-80A4F16ACB5D}"/>
              </a:ext>
            </a:extLst>
          </p:cNvPr>
          <p:cNvSpPr txBox="1"/>
          <p:nvPr/>
        </p:nvSpPr>
        <p:spPr>
          <a:xfrm>
            <a:off x="8072494" y="3707526"/>
            <a:ext cx="2324804" cy="369332"/>
          </a:xfrm>
          <a:prstGeom prst="rect">
            <a:avLst/>
          </a:prstGeom>
          <a:noFill/>
          <a:ln w="12700">
            <a:noFill/>
          </a:ln>
        </p:spPr>
        <p:txBody>
          <a:bodyPr wrap="none" rtlCol="0">
            <a:spAutoFit/>
          </a:bodyPr>
          <a:lstStyle/>
          <a:p>
            <a:r>
              <a:rPr lang="en-US" dirty="0"/>
              <a:t>Software development</a:t>
            </a:r>
          </a:p>
        </p:txBody>
      </p:sp>
      <p:sp>
        <p:nvSpPr>
          <p:cNvPr id="32" name="TextBox 31">
            <a:extLst>
              <a:ext uri="{FF2B5EF4-FFF2-40B4-BE49-F238E27FC236}">
                <a16:creationId xmlns:a16="http://schemas.microsoft.com/office/drawing/2014/main" id="{4DB609A1-976C-0143-B152-C672EA24194B}"/>
              </a:ext>
            </a:extLst>
          </p:cNvPr>
          <p:cNvSpPr txBox="1"/>
          <p:nvPr/>
        </p:nvSpPr>
        <p:spPr>
          <a:xfrm>
            <a:off x="8526624" y="1929904"/>
            <a:ext cx="2863604" cy="369332"/>
          </a:xfrm>
          <a:prstGeom prst="rect">
            <a:avLst/>
          </a:prstGeom>
          <a:noFill/>
          <a:ln w="12700">
            <a:noFill/>
          </a:ln>
        </p:spPr>
        <p:txBody>
          <a:bodyPr wrap="none" rtlCol="0">
            <a:spAutoFit/>
          </a:bodyPr>
          <a:lstStyle/>
          <a:p>
            <a:r>
              <a:rPr lang="en-US" dirty="0"/>
              <a:t>Accelerator Physics Analysis</a:t>
            </a:r>
          </a:p>
        </p:txBody>
      </p:sp>
      <p:sp>
        <p:nvSpPr>
          <p:cNvPr id="42" name="TextBox 41">
            <a:extLst>
              <a:ext uri="{FF2B5EF4-FFF2-40B4-BE49-F238E27FC236}">
                <a16:creationId xmlns:a16="http://schemas.microsoft.com/office/drawing/2014/main" id="{D0333C51-86BD-4584-0DF7-79F5288D1520}"/>
              </a:ext>
            </a:extLst>
          </p:cNvPr>
          <p:cNvSpPr txBox="1"/>
          <p:nvPr/>
        </p:nvSpPr>
        <p:spPr>
          <a:xfrm>
            <a:off x="8068035" y="4507108"/>
            <a:ext cx="2225353" cy="369332"/>
          </a:xfrm>
          <a:prstGeom prst="rect">
            <a:avLst/>
          </a:prstGeom>
          <a:noFill/>
          <a:ln w="12700">
            <a:noFill/>
          </a:ln>
        </p:spPr>
        <p:txBody>
          <a:bodyPr wrap="none" rtlCol="0">
            <a:spAutoFit/>
          </a:bodyPr>
          <a:lstStyle/>
          <a:p>
            <a:r>
              <a:rPr lang="en-US" dirty="0"/>
              <a:t>Control room displays</a:t>
            </a:r>
          </a:p>
        </p:txBody>
      </p:sp>
      <p:sp>
        <p:nvSpPr>
          <p:cNvPr id="6" name="Title 1">
            <a:extLst>
              <a:ext uri="{FF2B5EF4-FFF2-40B4-BE49-F238E27FC236}">
                <a16:creationId xmlns:a16="http://schemas.microsoft.com/office/drawing/2014/main" id="{C4FF36BE-78AE-4E50-A828-6C42565B1F2C}"/>
              </a:ext>
            </a:extLst>
          </p:cNvPr>
          <p:cNvSpPr txBox="1">
            <a:spLocks/>
          </p:cNvSpPr>
          <p:nvPr/>
        </p:nvSpPr>
        <p:spPr>
          <a:xfrm>
            <a:off x="415939" y="603587"/>
            <a:ext cx="10972800" cy="42301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dirty="0"/>
          </a:p>
        </p:txBody>
      </p:sp>
      <p:grpSp>
        <p:nvGrpSpPr>
          <p:cNvPr id="1024" name="Group 1023">
            <a:extLst>
              <a:ext uri="{FF2B5EF4-FFF2-40B4-BE49-F238E27FC236}">
                <a16:creationId xmlns:a16="http://schemas.microsoft.com/office/drawing/2014/main" id="{B311FEED-531E-312C-962C-EE8AD46B1A28}"/>
              </a:ext>
            </a:extLst>
          </p:cNvPr>
          <p:cNvGrpSpPr/>
          <p:nvPr/>
        </p:nvGrpSpPr>
        <p:grpSpPr>
          <a:xfrm>
            <a:off x="5073814" y="1477379"/>
            <a:ext cx="3262933" cy="1036699"/>
            <a:chOff x="5131491" y="1360579"/>
            <a:chExt cx="3262933" cy="1036699"/>
          </a:xfrm>
        </p:grpSpPr>
        <p:sp>
          <p:nvSpPr>
            <p:cNvPr id="8" name="Rounded Rectangle 7">
              <a:extLst>
                <a:ext uri="{FF2B5EF4-FFF2-40B4-BE49-F238E27FC236}">
                  <a16:creationId xmlns:a16="http://schemas.microsoft.com/office/drawing/2014/main" id="{8EA2040C-E28C-C24E-BB9D-6BA9A62C6BA6}"/>
                </a:ext>
              </a:extLst>
            </p:cNvPr>
            <p:cNvSpPr/>
            <p:nvPr/>
          </p:nvSpPr>
          <p:spPr>
            <a:xfrm>
              <a:off x="5131491" y="1629267"/>
              <a:ext cx="3262933" cy="17302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latin typeface="Arial" panose="020B0604020202020204" pitchFamily="34" charset="0"/>
                  <a:cs typeface="Arial" panose="020B0604020202020204" pitchFamily="34" charset="0"/>
                </a:rPr>
                <a:t>Science Data Facility</a:t>
              </a:r>
            </a:p>
          </p:txBody>
        </p:sp>
        <p:sp>
          <p:nvSpPr>
            <p:cNvPr id="11" name="Can 10">
              <a:extLst>
                <a:ext uri="{FF2B5EF4-FFF2-40B4-BE49-F238E27FC236}">
                  <a16:creationId xmlns:a16="http://schemas.microsoft.com/office/drawing/2014/main" id="{A6A05673-A9C8-B84F-B4DE-10E31D89E2E9}"/>
                </a:ext>
              </a:extLst>
            </p:cNvPr>
            <p:cNvSpPr/>
            <p:nvPr/>
          </p:nvSpPr>
          <p:spPr>
            <a:xfrm>
              <a:off x="6626189" y="1853993"/>
              <a:ext cx="603599" cy="543037"/>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rPr>
                <a:t>SDF Disk</a:t>
              </a:r>
            </a:p>
          </p:txBody>
        </p:sp>
        <p:sp>
          <p:nvSpPr>
            <p:cNvPr id="15" name="Can 14">
              <a:extLst>
                <a:ext uri="{FF2B5EF4-FFF2-40B4-BE49-F238E27FC236}">
                  <a16:creationId xmlns:a16="http://schemas.microsoft.com/office/drawing/2014/main" id="{8748CAC7-D921-774E-9763-A62362387F61}"/>
                </a:ext>
              </a:extLst>
            </p:cNvPr>
            <p:cNvSpPr/>
            <p:nvPr/>
          </p:nvSpPr>
          <p:spPr>
            <a:xfrm>
              <a:off x="7444045" y="1850626"/>
              <a:ext cx="603599" cy="543037"/>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rPr>
                <a:t>SDF Disk</a:t>
              </a:r>
            </a:p>
          </p:txBody>
        </p:sp>
        <p:pic>
          <p:nvPicPr>
            <p:cNvPr id="16" name="Picture 15">
              <a:extLst>
                <a:ext uri="{FF2B5EF4-FFF2-40B4-BE49-F238E27FC236}">
                  <a16:creationId xmlns:a16="http://schemas.microsoft.com/office/drawing/2014/main" id="{1924F949-9B5D-4A4F-BA77-77294FF9EA1C}"/>
                </a:ext>
              </a:extLst>
            </p:cNvPr>
            <p:cNvPicPr>
              <a:picLocks noChangeAspect="1"/>
            </p:cNvPicPr>
            <p:nvPr/>
          </p:nvPicPr>
          <p:blipFill>
            <a:blip r:embed="rId2"/>
            <a:stretch>
              <a:fillRect/>
            </a:stretch>
          </p:blipFill>
          <p:spPr>
            <a:xfrm>
              <a:off x="5345748" y="1863878"/>
              <a:ext cx="556591" cy="533400"/>
            </a:xfrm>
            <a:prstGeom prst="rect">
              <a:avLst/>
            </a:prstGeom>
          </p:spPr>
        </p:pic>
        <p:pic>
          <p:nvPicPr>
            <p:cNvPr id="20" name="Picture 19">
              <a:extLst>
                <a:ext uri="{FF2B5EF4-FFF2-40B4-BE49-F238E27FC236}">
                  <a16:creationId xmlns:a16="http://schemas.microsoft.com/office/drawing/2014/main" id="{427EE523-89FC-7741-922E-37F0A81FD289}"/>
                </a:ext>
              </a:extLst>
            </p:cNvPr>
            <p:cNvPicPr>
              <a:picLocks noChangeAspect="1"/>
            </p:cNvPicPr>
            <p:nvPr/>
          </p:nvPicPr>
          <p:blipFill>
            <a:blip r:embed="rId2"/>
            <a:stretch>
              <a:fillRect/>
            </a:stretch>
          </p:blipFill>
          <p:spPr>
            <a:xfrm>
              <a:off x="5876612" y="1854949"/>
              <a:ext cx="556591" cy="533400"/>
            </a:xfrm>
            <a:prstGeom prst="rect">
              <a:avLst/>
            </a:prstGeom>
          </p:spPr>
        </p:pic>
        <p:sp>
          <p:nvSpPr>
            <p:cNvPr id="44" name="TextBox 43">
              <a:extLst>
                <a:ext uri="{FF2B5EF4-FFF2-40B4-BE49-F238E27FC236}">
                  <a16:creationId xmlns:a16="http://schemas.microsoft.com/office/drawing/2014/main" id="{CF54A7C2-1659-35CD-3A89-D42D68104B33}"/>
                </a:ext>
              </a:extLst>
            </p:cNvPr>
            <p:cNvSpPr txBox="1"/>
            <p:nvPr/>
          </p:nvSpPr>
          <p:spPr>
            <a:xfrm>
              <a:off x="5367660" y="1360579"/>
              <a:ext cx="2697118" cy="307777"/>
            </a:xfrm>
            <a:prstGeom prst="rect">
              <a:avLst/>
            </a:prstGeom>
            <a:noFill/>
          </p:spPr>
          <p:txBody>
            <a:bodyPr wrap="square" rtlCol="0">
              <a:spAutoFit/>
            </a:bodyPr>
            <a:lstStyle/>
            <a:p>
              <a:endParaRPr lang="en-US" sz="1400" dirty="0"/>
            </a:p>
          </p:txBody>
        </p:sp>
      </p:grpSp>
      <p:pic>
        <p:nvPicPr>
          <p:cNvPr id="46" name="Picture 45">
            <a:extLst>
              <a:ext uri="{FF2B5EF4-FFF2-40B4-BE49-F238E27FC236}">
                <a16:creationId xmlns:a16="http://schemas.microsoft.com/office/drawing/2014/main" id="{C8482EAC-5BDE-243A-18D8-9F9F0CCB7BDD}"/>
              </a:ext>
            </a:extLst>
          </p:cNvPr>
          <p:cNvPicPr>
            <a:picLocks noChangeAspect="1"/>
          </p:cNvPicPr>
          <p:nvPr/>
        </p:nvPicPr>
        <p:blipFill>
          <a:blip r:embed="rId3"/>
          <a:stretch>
            <a:fillRect/>
          </a:stretch>
        </p:blipFill>
        <p:spPr>
          <a:xfrm flipV="1">
            <a:off x="119281" y="6254413"/>
            <a:ext cx="1640753" cy="538925"/>
          </a:xfrm>
          <a:prstGeom prst="rect">
            <a:avLst/>
          </a:prstGeom>
        </p:spPr>
      </p:pic>
      <p:cxnSp>
        <p:nvCxnSpPr>
          <p:cNvPr id="47" name="Straight Connector 46">
            <a:extLst>
              <a:ext uri="{FF2B5EF4-FFF2-40B4-BE49-F238E27FC236}">
                <a16:creationId xmlns:a16="http://schemas.microsoft.com/office/drawing/2014/main" id="{977C7244-1792-723B-59AF-CAA155C60577}"/>
              </a:ext>
            </a:extLst>
          </p:cNvPr>
          <p:cNvCxnSpPr>
            <a:cxnSpLocks/>
          </p:cNvCxnSpPr>
          <p:nvPr/>
        </p:nvCxnSpPr>
        <p:spPr>
          <a:xfrm flipV="1">
            <a:off x="14104" y="5027700"/>
            <a:ext cx="0" cy="4899"/>
          </a:xfrm>
          <a:prstGeom prst="line">
            <a:avLst/>
          </a:prstGeom>
          <a:ln w="22225">
            <a:solidFill>
              <a:schemeClr val="tx1"/>
            </a:solidFill>
          </a:ln>
        </p:spPr>
        <p:style>
          <a:lnRef idx="2">
            <a:schemeClr val="accent1"/>
          </a:lnRef>
          <a:fillRef idx="0">
            <a:schemeClr val="accent1"/>
          </a:fillRef>
          <a:effectRef idx="1">
            <a:schemeClr val="accent1"/>
          </a:effectRef>
          <a:fontRef idx="minor">
            <a:schemeClr val="tx1"/>
          </a:fontRef>
        </p:style>
      </p:cxnSp>
      <p:sp>
        <p:nvSpPr>
          <p:cNvPr id="52" name="TextBox 51">
            <a:extLst>
              <a:ext uri="{FF2B5EF4-FFF2-40B4-BE49-F238E27FC236}">
                <a16:creationId xmlns:a16="http://schemas.microsoft.com/office/drawing/2014/main" id="{E0232C1A-7003-20AC-0AB6-D8B073A10A37}"/>
              </a:ext>
            </a:extLst>
          </p:cNvPr>
          <p:cNvSpPr txBox="1"/>
          <p:nvPr/>
        </p:nvSpPr>
        <p:spPr>
          <a:xfrm>
            <a:off x="1888828" y="6409608"/>
            <a:ext cx="9373339" cy="317724"/>
          </a:xfrm>
          <a:prstGeom prst="rect">
            <a:avLst/>
          </a:prstGeom>
          <a:noFill/>
          <a:ln w="12700">
            <a:noFill/>
          </a:ln>
        </p:spPr>
        <p:txBody>
          <a:bodyPr wrap="square" rtlCol="0">
            <a:spAutoFit/>
          </a:bodyPr>
          <a:lstStyle/>
          <a:p>
            <a:r>
              <a:rPr lang="en-US" sz="1400" dirty="0"/>
              <a:t>Accelerator devices - 1000s. Producing control and diagnostics signals (Process Variables) -  &gt; 8 million at LCLS </a:t>
            </a:r>
          </a:p>
        </p:txBody>
      </p:sp>
      <p:pic>
        <p:nvPicPr>
          <p:cNvPr id="53" name="Content Placeholder 11" descr="A group of people in a room with computers&#10;&#10;Description automatically generated with low confidence">
            <a:extLst>
              <a:ext uri="{FF2B5EF4-FFF2-40B4-BE49-F238E27FC236}">
                <a16:creationId xmlns:a16="http://schemas.microsoft.com/office/drawing/2014/main" id="{140CB33A-6CC5-AB00-B744-11641707B903}"/>
              </a:ext>
            </a:extLst>
          </p:cNvPr>
          <p:cNvPicPr>
            <a:picLocks noChangeAspect="1"/>
          </p:cNvPicPr>
          <p:nvPr/>
        </p:nvPicPr>
        <p:blipFill>
          <a:blip r:embed="rId4"/>
          <a:stretch>
            <a:fillRect/>
          </a:stretch>
        </p:blipFill>
        <p:spPr>
          <a:xfrm>
            <a:off x="5110280" y="3982112"/>
            <a:ext cx="1947109" cy="546489"/>
          </a:xfrm>
          <a:prstGeom prst="rect">
            <a:avLst/>
          </a:prstGeom>
        </p:spPr>
      </p:pic>
      <p:grpSp>
        <p:nvGrpSpPr>
          <p:cNvPr id="57" name="Group 56">
            <a:extLst>
              <a:ext uri="{FF2B5EF4-FFF2-40B4-BE49-F238E27FC236}">
                <a16:creationId xmlns:a16="http://schemas.microsoft.com/office/drawing/2014/main" id="{088CB275-00DB-D6A3-E80F-160665F1516D}"/>
              </a:ext>
            </a:extLst>
          </p:cNvPr>
          <p:cNvGrpSpPr/>
          <p:nvPr/>
        </p:nvGrpSpPr>
        <p:grpSpPr>
          <a:xfrm>
            <a:off x="1604511" y="2601205"/>
            <a:ext cx="5698097" cy="3589340"/>
            <a:chOff x="1593983" y="2541953"/>
            <a:chExt cx="5698097" cy="3589340"/>
          </a:xfrm>
        </p:grpSpPr>
        <p:pic>
          <p:nvPicPr>
            <p:cNvPr id="1026" name="Picture 2">
              <a:extLst>
                <a:ext uri="{FF2B5EF4-FFF2-40B4-BE49-F238E27FC236}">
                  <a16:creationId xmlns:a16="http://schemas.microsoft.com/office/drawing/2014/main" id="{6E651437-4293-174B-90BA-22C4CE2515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7417" y="2541953"/>
              <a:ext cx="5444663" cy="3589340"/>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55">
              <a:extLst>
                <a:ext uri="{FF2B5EF4-FFF2-40B4-BE49-F238E27FC236}">
                  <a16:creationId xmlns:a16="http://schemas.microsoft.com/office/drawing/2014/main" id="{F2082BA3-DD7E-4CF5-E56B-2E9F3320CE99}"/>
                </a:ext>
              </a:extLst>
            </p:cNvPr>
            <p:cNvSpPr/>
            <p:nvPr/>
          </p:nvSpPr>
          <p:spPr>
            <a:xfrm>
              <a:off x="1593983" y="2591466"/>
              <a:ext cx="2065840" cy="451198"/>
            </a:xfrm>
            <a:prstGeom prst="rect">
              <a:avLst/>
            </a:prstGeom>
            <a:solidFill>
              <a:schemeClr val="bg1"/>
            </a:solidFill>
            <a:ln>
              <a:noFill/>
            </a:ln>
            <a:effectLst>
              <a:outerShdw blurRad="50800" dist="50800" dir="5400000" algn="ctr" rotWithShape="0">
                <a:schemeClr val="bg1"/>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13" name="Straight Connector 12">
            <a:extLst>
              <a:ext uri="{FF2B5EF4-FFF2-40B4-BE49-F238E27FC236}">
                <a16:creationId xmlns:a16="http://schemas.microsoft.com/office/drawing/2014/main" id="{74C7B539-B574-3DDD-EB9B-6E823E189AAC}"/>
              </a:ext>
            </a:extLst>
          </p:cNvPr>
          <p:cNvCxnSpPr>
            <a:cxnSpLocks/>
            <a:stCxn id="8" idx="1"/>
          </p:cNvCxnSpPr>
          <p:nvPr/>
        </p:nvCxnSpPr>
        <p:spPr>
          <a:xfrm flipH="1">
            <a:off x="4575236" y="1832582"/>
            <a:ext cx="498578" cy="83400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pic>
        <p:nvPicPr>
          <p:cNvPr id="45" name="Picture 2" descr="Fig. 2">
            <a:extLst>
              <a:ext uri="{FF2B5EF4-FFF2-40B4-BE49-F238E27FC236}">
                <a16:creationId xmlns:a16="http://schemas.microsoft.com/office/drawing/2014/main" id="{E7C267D7-6142-D58C-BE18-DB6B0FFB57E8}"/>
              </a:ext>
            </a:extLst>
          </p:cNvPr>
          <p:cNvPicPr>
            <a:picLocks noGrp="1" noChangeAspect="1" noChangeArrowheads="1"/>
          </p:cNvPicPr>
          <p:nvPr>
            <p:ph sz="quarter" idx="14"/>
          </p:nvPr>
        </p:nvPicPr>
        <p:blipFill rotWithShape="1">
          <a:blip r:embed="rId6">
            <a:extLst>
              <a:ext uri="{28A0092B-C50C-407E-A947-70E740481C1C}">
                <a14:useLocalDpi xmlns:a14="http://schemas.microsoft.com/office/drawing/2010/main" val="0"/>
              </a:ext>
            </a:extLst>
          </a:blip>
          <a:srcRect l="13343" t="39706" r="19992" b="-1473"/>
          <a:stretch/>
        </p:blipFill>
        <p:spPr bwMode="auto">
          <a:xfrm>
            <a:off x="1452538" y="5932533"/>
            <a:ext cx="1657374" cy="54382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9920E3C5-406A-B74E-BAAE-2D48F77D78E4}"/>
              </a:ext>
            </a:extLst>
          </p:cNvPr>
          <p:cNvSpPr txBox="1"/>
          <p:nvPr/>
        </p:nvSpPr>
        <p:spPr>
          <a:xfrm>
            <a:off x="321692" y="5352534"/>
            <a:ext cx="3393658" cy="307777"/>
          </a:xfrm>
          <a:prstGeom prst="rect">
            <a:avLst/>
          </a:prstGeom>
          <a:noFill/>
          <a:ln w="12700">
            <a:noFill/>
          </a:ln>
        </p:spPr>
        <p:txBody>
          <a:bodyPr wrap="square" rtlCol="0">
            <a:spAutoFit/>
          </a:bodyPr>
          <a:lstStyle/>
          <a:p>
            <a:r>
              <a:rPr lang="en-US" sz="1400" dirty="0"/>
              <a:t>EPICS Input Output Controllers (IOCs) - 100s</a:t>
            </a:r>
          </a:p>
        </p:txBody>
      </p:sp>
      <p:pic>
        <p:nvPicPr>
          <p:cNvPr id="1030" name="Picture 2" descr="A Code of conduct for Cloud services">
            <a:extLst>
              <a:ext uri="{FF2B5EF4-FFF2-40B4-BE49-F238E27FC236}">
                <a16:creationId xmlns:a16="http://schemas.microsoft.com/office/drawing/2014/main" id="{6CE04849-F0EC-0463-97D2-888EB426193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0737" y="1194781"/>
            <a:ext cx="765047" cy="507597"/>
          </a:xfrm>
          <a:prstGeom prst="rect">
            <a:avLst/>
          </a:prstGeom>
          <a:noFill/>
          <a:extLst>
            <a:ext uri="{909E8E84-426E-40DD-AFC4-6F175D3DCCD1}">
              <a14:hiddenFill xmlns:a14="http://schemas.microsoft.com/office/drawing/2010/main">
                <a:solidFill>
                  <a:srgbClr val="FFFFFF"/>
                </a:solidFill>
              </a14:hiddenFill>
            </a:ext>
          </a:extLst>
        </p:spPr>
      </p:pic>
      <p:sp>
        <p:nvSpPr>
          <p:cNvPr id="1031" name="Rectangle 1030">
            <a:extLst>
              <a:ext uri="{FF2B5EF4-FFF2-40B4-BE49-F238E27FC236}">
                <a16:creationId xmlns:a16="http://schemas.microsoft.com/office/drawing/2014/main" id="{0AD97BC3-1CA3-C9D0-7905-DA76740923E3}"/>
              </a:ext>
            </a:extLst>
          </p:cNvPr>
          <p:cNvSpPr/>
          <p:nvPr/>
        </p:nvSpPr>
        <p:spPr>
          <a:xfrm>
            <a:off x="985911" y="3136737"/>
            <a:ext cx="2924443" cy="1153274"/>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Experiment Network</a:t>
            </a:r>
          </a:p>
        </p:txBody>
      </p:sp>
      <p:sp>
        <p:nvSpPr>
          <p:cNvPr id="1033" name="Rectangle 1032">
            <a:extLst>
              <a:ext uri="{FF2B5EF4-FFF2-40B4-BE49-F238E27FC236}">
                <a16:creationId xmlns:a16="http://schemas.microsoft.com/office/drawing/2014/main" id="{162ADC14-2ED3-EB9F-449E-1B0B2E034AB0}"/>
              </a:ext>
            </a:extLst>
          </p:cNvPr>
          <p:cNvSpPr/>
          <p:nvPr/>
        </p:nvSpPr>
        <p:spPr>
          <a:xfrm>
            <a:off x="4996852" y="1554976"/>
            <a:ext cx="3481621" cy="1154867"/>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High Performance Computing Network</a:t>
            </a:r>
          </a:p>
        </p:txBody>
      </p:sp>
      <p:sp>
        <p:nvSpPr>
          <p:cNvPr id="1034" name="Rectangle 1033">
            <a:extLst>
              <a:ext uri="{FF2B5EF4-FFF2-40B4-BE49-F238E27FC236}">
                <a16:creationId xmlns:a16="http://schemas.microsoft.com/office/drawing/2014/main" id="{6D2FBA35-FBB4-6B99-91D1-2DF17815FF03}"/>
              </a:ext>
            </a:extLst>
          </p:cNvPr>
          <p:cNvSpPr/>
          <p:nvPr/>
        </p:nvSpPr>
        <p:spPr>
          <a:xfrm>
            <a:off x="4576674" y="4550252"/>
            <a:ext cx="3242447" cy="1388731"/>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Production Services and Control Room Network</a:t>
            </a:r>
          </a:p>
        </p:txBody>
      </p:sp>
      <p:sp>
        <p:nvSpPr>
          <p:cNvPr id="1035" name="Rectangle 1034">
            <a:extLst>
              <a:ext uri="{FF2B5EF4-FFF2-40B4-BE49-F238E27FC236}">
                <a16:creationId xmlns:a16="http://schemas.microsoft.com/office/drawing/2014/main" id="{6291DEAB-C937-3E5A-CF8F-02E5A8927E62}"/>
              </a:ext>
            </a:extLst>
          </p:cNvPr>
          <p:cNvSpPr/>
          <p:nvPr/>
        </p:nvSpPr>
        <p:spPr>
          <a:xfrm>
            <a:off x="52764" y="4550253"/>
            <a:ext cx="4062334" cy="2293052"/>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Controls Network</a:t>
            </a:r>
          </a:p>
        </p:txBody>
      </p:sp>
      <p:sp>
        <p:nvSpPr>
          <p:cNvPr id="1036" name="Rectangle 1035">
            <a:extLst>
              <a:ext uri="{FF2B5EF4-FFF2-40B4-BE49-F238E27FC236}">
                <a16:creationId xmlns:a16="http://schemas.microsoft.com/office/drawing/2014/main" id="{2413FB58-BCB5-A41D-5854-5EEA72A4F62D}"/>
              </a:ext>
            </a:extLst>
          </p:cNvPr>
          <p:cNvSpPr/>
          <p:nvPr/>
        </p:nvSpPr>
        <p:spPr>
          <a:xfrm>
            <a:off x="4740649" y="2884898"/>
            <a:ext cx="3242447" cy="1476140"/>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Data Systems Analysis Network</a:t>
            </a:r>
          </a:p>
        </p:txBody>
      </p:sp>
      <p:pic>
        <p:nvPicPr>
          <p:cNvPr id="1045" name="Graphic 1044" descr="Server outline">
            <a:extLst>
              <a:ext uri="{FF2B5EF4-FFF2-40B4-BE49-F238E27FC236}">
                <a16:creationId xmlns:a16="http://schemas.microsoft.com/office/drawing/2014/main" id="{2C2DB432-A838-295A-C442-8EF384261AC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739778" y="1746067"/>
            <a:ext cx="880975" cy="880975"/>
          </a:xfrm>
          <a:prstGeom prst="rect">
            <a:avLst/>
          </a:prstGeom>
        </p:spPr>
      </p:pic>
      <p:pic>
        <p:nvPicPr>
          <p:cNvPr id="1049" name="Graphic 1048" descr="Work from home Wi-Fi outline">
            <a:extLst>
              <a:ext uri="{FF2B5EF4-FFF2-40B4-BE49-F238E27FC236}">
                <a16:creationId xmlns:a16="http://schemas.microsoft.com/office/drawing/2014/main" id="{2185D7B9-1DBD-7317-13D2-1C311BB088A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543820" y="1098701"/>
            <a:ext cx="623414" cy="623414"/>
          </a:xfrm>
          <a:prstGeom prst="rect">
            <a:avLst/>
          </a:prstGeom>
        </p:spPr>
      </p:pic>
      <p:grpSp>
        <p:nvGrpSpPr>
          <p:cNvPr id="1050" name="Group 1049">
            <a:extLst>
              <a:ext uri="{FF2B5EF4-FFF2-40B4-BE49-F238E27FC236}">
                <a16:creationId xmlns:a16="http://schemas.microsoft.com/office/drawing/2014/main" id="{ACE8596C-E87C-3114-8422-A00E7D9F4450}"/>
              </a:ext>
            </a:extLst>
          </p:cNvPr>
          <p:cNvGrpSpPr/>
          <p:nvPr/>
        </p:nvGrpSpPr>
        <p:grpSpPr>
          <a:xfrm>
            <a:off x="197278" y="2035778"/>
            <a:ext cx="3262933" cy="800493"/>
            <a:chOff x="5231675" y="1628432"/>
            <a:chExt cx="3262933" cy="800493"/>
          </a:xfrm>
        </p:grpSpPr>
        <p:sp>
          <p:nvSpPr>
            <p:cNvPr id="1051" name="Rounded Rectangle 1050">
              <a:extLst>
                <a:ext uri="{FF2B5EF4-FFF2-40B4-BE49-F238E27FC236}">
                  <a16:creationId xmlns:a16="http://schemas.microsoft.com/office/drawing/2014/main" id="{8DA24E96-6134-7D7C-1DAE-D73AB0E3FEBF}"/>
                </a:ext>
              </a:extLst>
            </p:cNvPr>
            <p:cNvSpPr/>
            <p:nvPr/>
          </p:nvSpPr>
          <p:spPr>
            <a:xfrm>
              <a:off x="5231675" y="1628432"/>
              <a:ext cx="3262933" cy="17302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solidFill>
                    <a:schemeClr val="tx1"/>
                  </a:solidFill>
                  <a:latin typeface="Arial" panose="020B0604020202020204" pitchFamily="34" charset="0"/>
                  <a:cs typeface="Arial" panose="020B0604020202020204" pitchFamily="34" charset="0"/>
                </a:rPr>
                <a:t>SLAC Network</a:t>
              </a:r>
            </a:p>
          </p:txBody>
        </p:sp>
        <p:sp>
          <p:nvSpPr>
            <p:cNvPr id="1052" name="Can 1051">
              <a:extLst>
                <a:ext uri="{FF2B5EF4-FFF2-40B4-BE49-F238E27FC236}">
                  <a16:creationId xmlns:a16="http://schemas.microsoft.com/office/drawing/2014/main" id="{00EEE0F8-0908-57F0-D7D2-2C85C8907AB1}"/>
                </a:ext>
              </a:extLst>
            </p:cNvPr>
            <p:cNvSpPr/>
            <p:nvPr/>
          </p:nvSpPr>
          <p:spPr>
            <a:xfrm>
              <a:off x="6834039" y="1874313"/>
              <a:ext cx="806440" cy="543037"/>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rPr>
                <a:t>Documents, Engineering Drawings</a:t>
              </a:r>
            </a:p>
          </p:txBody>
        </p:sp>
        <p:sp>
          <p:nvSpPr>
            <p:cNvPr id="1053" name="Can 1052">
              <a:extLst>
                <a:ext uri="{FF2B5EF4-FFF2-40B4-BE49-F238E27FC236}">
                  <a16:creationId xmlns:a16="http://schemas.microsoft.com/office/drawing/2014/main" id="{3C11E9F4-4B0F-636C-33BF-013B450814E2}"/>
                </a:ext>
              </a:extLst>
            </p:cNvPr>
            <p:cNvSpPr/>
            <p:nvPr/>
          </p:nvSpPr>
          <p:spPr>
            <a:xfrm>
              <a:off x="7672211" y="1885888"/>
              <a:ext cx="694483" cy="543037"/>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chemeClr val="tx1"/>
                  </a:solidFill>
                </a:rPr>
                <a:t>Oracle, People-soft </a:t>
              </a:r>
              <a:r>
                <a:rPr lang="en-US" sz="900" dirty="0" err="1">
                  <a:solidFill>
                    <a:schemeClr val="tx1"/>
                  </a:solidFill>
                </a:rPr>
                <a:t>etc</a:t>
              </a:r>
              <a:endParaRPr lang="en-US" sz="900" dirty="0">
                <a:solidFill>
                  <a:schemeClr val="tx1"/>
                </a:solidFill>
              </a:endParaRPr>
            </a:p>
          </p:txBody>
        </p:sp>
        <p:pic>
          <p:nvPicPr>
            <p:cNvPr id="1055" name="Picture 1054">
              <a:extLst>
                <a:ext uri="{FF2B5EF4-FFF2-40B4-BE49-F238E27FC236}">
                  <a16:creationId xmlns:a16="http://schemas.microsoft.com/office/drawing/2014/main" id="{F5A97A4E-4ECF-9895-1040-A07D1576956C}"/>
                </a:ext>
              </a:extLst>
            </p:cNvPr>
            <p:cNvPicPr>
              <a:picLocks noChangeAspect="1"/>
            </p:cNvPicPr>
            <p:nvPr/>
          </p:nvPicPr>
          <p:blipFill>
            <a:blip r:embed="rId2"/>
            <a:stretch>
              <a:fillRect/>
            </a:stretch>
          </p:blipFill>
          <p:spPr>
            <a:xfrm>
              <a:off x="6211854" y="1879012"/>
              <a:ext cx="556591" cy="533400"/>
            </a:xfrm>
            <a:prstGeom prst="rect">
              <a:avLst/>
            </a:prstGeom>
          </p:spPr>
        </p:pic>
      </p:grpSp>
      <p:sp>
        <p:nvSpPr>
          <p:cNvPr id="1057" name="Rectangle 1056">
            <a:extLst>
              <a:ext uri="{FF2B5EF4-FFF2-40B4-BE49-F238E27FC236}">
                <a16:creationId xmlns:a16="http://schemas.microsoft.com/office/drawing/2014/main" id="{CE14F78E-E9CD-2B7A-986C-C0725BBE314B}"/>
              </a:ext>
            </a:extLst>
          </p:cNvPr>
          <p:cNvSpPr/>
          <p:nvPr/>
        </p:nvSpPr>
        <p:spPr>
          <a:xfrm>
            <a:off x="67881" y="1836166"/>
            <a:ext cx="3481621" cy="1154867"/>
          </a:xfrm>
          <a:prstGeom prst="rect">
            <a:avLst/>
          </a:prstGeom>
          <a:noFill/>
          <a:ln w="6350">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200" i="1" dirty="0">
                <a:solidFill>
                  <a:schemeClr val="tx1"/>
                </a:solidFill>
              </a:rPr>
              <a:t>Office Network</a:t>
            </a:r>
          </a:p>
        </p:txBody>
      </p:sp>
      <p:pic>
        <p:nvPicPr>
          <p:cNvPr id="1058" name="Graphic 1057" descr="Work from home desk with solid fill">
            <a:extLst>
              <a:ext uri="{FF2B5EF4-FFF2-40B4-BE49-F238E27FC236}">
                <a16:creationId xmlns:a16="http://schemas.microsoft.com/office/drawing/2014/main" id="{B636D272-EB97-5862-DD14-79F2BC8006F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3868" y="2144565"/>
            <a:ext cx="785812" cy="785812"/>
          </a:xfrm>
          <a:prstGeom prst="rect">
            <a:avLst/>
          </a:prstGeom>
        </p:spPr>
      </p:pic>
      <p:pic>
        <p:nvPicPr>
          <p:cNvPr id="1047" name="Graphic 1046" descr="Work from home desk with solid fill">
            <a:extLst>
              <a:ext uri="{FF2B5EF4-FFF2-40B4-BE49-F238E27FC236}">
                <a16:creationId xmlns:a16="http://schemas.microsoft.com/office/drawing/2014/main" id="{FE018591-E0C4-2275-FE0E-B86D6754467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96173" y="2247378"/>
            <a:ext cx="718910" cy="718910"/>
          </a:xfrm>
          <a:prstGeom prst="rect">
            <a:avLst/>
          </a:prstGeom>
        </p:spPr>
      </p:pic>
      <p:cxnSp>
        <p:nvCxnSpPr>
          <p:cNvPr id="1063" name="Straight Connector 1062">
            <a:extLst>
              <a:ext uri="{FF2B5EF4-FFF2-40B4-BE49-F238E27FC236}">
                <a16:creationId xmlns:a16="http://schemas.microsoft.com/office/drawing/2014/main" id="{8FF60843-1AD2-4FF3-4462-DE5BC967ECBC}"/>
              </a:ext>
            </a:extLst>
          </p:cNvPr>
          <p:cNvCxnSpPr>
            <a:cxnSpLocks/>
            <a:stCxn id="1051" idx="3"/>
          </p:cNvCxnSpPr>
          <p:nvPr/>
        </p:nvCxnSpPr>
        <p:spPr>
          <a:xfrm>
            <a:off x="3460211" y="2122293"/>
            <a:ext cx="556588" cy="665937"/>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66" name="Straight Connector 1065">
            <a:extLst>
              <a:ext uri="{FF2B5EF4-FFF2-40B4-BE49-F238E27FC236}">
                <a16:creationId xmlns:a16="http://schemas.microsoft.com/office/drawing/2014/main" id="{91657225-7B53-A7A4-BAA7-E2FBB1E2F420}"/>
              </a:ext>
            </a:extLst>
          </p:cNvPr>
          <p:cNvCxnSpPr>
            <a:cxnSpLocks/>
          </p:cNvCxnSpPr>
          <p:nvPr/>
        </p:nvCxnSpPr>
        <p:spPr>
          <a:xfrm flipV="1">
            <a:off x="3770253" y="3875769"/>
            <a:ext cx="467623" cy="194573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0" name="Straight Connector 1069">
            <a:extLst>
              <a:ext uri="{FF2B5EF4-FFF2-40B4-BE49-F238E27FC236}">
                <a16:creationId xmlns:a16="http://schemas.microsoft.com/office/drawing/2014/main" id="{0283B9C9-5BDC-ECCD-B785-31F3813B2864}"/>
              </a:ext>
            </a:extLst>
          </p:cNvPr>
          <p:cNvCxnSpPr>
            <a:cxnSpLocks/>
          </p:cNvCxnSpPr>
          <p:nvPr/>
        </p:nvCxnSpPr>
        <p:spPr>
          <a:xfrm>
            <a:off x="4191248" y="2502792"/>
            <a:ext cx="25418" cy="24181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5" name="Straight Connector 1074">
            <a:extLst>
              <a:ext uri="{FF2B5EF4-FFF2-40B4-BE49-F238E27FC236}">
                <a16:creationId xmlns:a16="http://schemas.microsoft.com/office/drawing/2014/main" id="{0F22437F-9792-FA8F-9623-7876379F76CA}"/>
              </a:ext>
            </a:extLst>
          </p:cNvPr>
          <p:cNvCxnSpPr>
            <a:cxnSpLocks/>
          </p:cNvCxnSpPr>
          <p:nvPr/>
        </p:nvCxnSpPr>
        <p:spPr>
          <a:xfrm>
            <a:off x="3836927" y="1682571"/>
            <a:ext cx="132232" cy="199164"/>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9" name="Straight Connector 1078">
            <a:extLst>
              <a:ext uri="{FF2B5EF4-FFF2-40B4-BE49-F238E27FC236}">
                <a16:creationId xmlns:a16="http://schemas.microsoft.com/office/drawing/2014/main" id="{7FDBBAE0-4593-90B2-A7CD-3B72643CF403}"/>
              </a:ext>
            </a:extLst>
          </p:cNvPr>
          <p:cNvCxnSpPr>
            <a:cxnSpLocks/>
          </p:cNvCxnSpPr>
          <p:nvPr/>
        </p:nvCxnSpPr>
        <p:spPr>
          <a:xfrm flipH="1" flipV="1">
            <a:off x="4384263" y="3910826"/>
            <a:ext cx="395747" cy="1306169"/>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82" name="Straight Connector 1081">
            <a:extLst>
              <a:ext uri="{FF2B5EF4-FFF2-40B4-BE49-F238E27FC236}">
                <a16:creationId xmlns:a16="http://schemas.microsoft.com/office/drawing/2014/main" id="{6067D518-235F-62E5-D059-A2BCE3C28271}"/>
              </a:ext>
            </a:extLst>
          </p:cNvPr>
          <p:cNvCxnSpPr>
            <a:cxnSpLocks/>
            <a:stCxn id="1036" idx="1"/>
          </p:cNvCxnSpPr>
          <p:nvPr/>
        </p:nvCxnSpPr>
        <p:spPr>
          <a:xfrm flipH="1" flipV="1">
            <a:off x="4590842" y="3618668"/>
            <a:ext cx="149807" cy="430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85" name="Straight Connector 1084">
            <a:extLst>
              <a:ext uri="{FF2B5EF4-FFF2-40B4-BE49-F238E27FC236}">
                <a16:creationId xmlns:a16="http://schemas.microsoft.com/office/drawing/2014/main" id="{20A4101C-E172-63F5-095D-F580BA8746EE}"/>
              </a:ext>
            </a:extLst>
          </p:cNvPr>
          <p:cNvCxnSpPr>
            <a:cxnSpLocks/>
          </p:cNvCxnSpPr>
          <p:nvPr/>
        </p:nvCxnSpPr>
        <p:spPr>
          <a:xfrm>
            <a:off x="2985055" y="3644619"/>
            <a:ext cx="983602" cy="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89" name="Straight Connector 1088">
            <a:extLst>
              <a:ext uri="{FF2B5EF4-FFF2-40B4-BE49-F238E27FC236}">
                <a16:creationId xmlns:a16="http://schemas.microsoft.com/office/drawing/2014/main" id="{35DFC6D3-4A6A-E322-7796-D6F25F981EF6}"/>
              </a:ext>
            </a:extLst>
          </p:cNvPr>
          <p:cNvCxnSpPr>
            <a:cxnSpLocks/>
          </p:cNvCxnSpPr>
          <p:nvPr/>
        </p:nvCxnSpPr>
        <p:spPr>
          <a:xfrm flipV="1">
            <a:off x="3738505" y="3871435"/>
            <a:ext cx="485631" cy="1156265"/>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92" name="Straight Connector 1091">
            <a:extLst>
              <a:ext uri="{FF2B5EF4-FFF2-40B4-BE49-F238E27FC236}">
                <a16:creationId xmlns:a16="http://schemas.microsoft.com/office/drawing/2014/main" id="{83BB93BA-7973-7177-CA79-667BC1F2D686}"/>
              </a:ext>
            </a:extLst>
          </p:cNvPr>
          <p:cNvCxnSpPr>
            <a:cxnSpLocks/>
          </p:cNvCxnSpPr>
          <p:nvPr/>
        </p:nvCxnSpPr>
        <p:spPr>
          <a:xfrm flipV="1">
            <a:off x="3738505" y="3814332"/>
            <a:ext cx="321656" cy="295943"/>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4" name="Rectangle 3">
            <a:extLst>
              <a:ext uri="{FF2B5EF4-FFF2-40B4-BE49-F238E27FC236}">
                <a16:creationId xmlns:a16="http://schemas.microsoft.com/office/drawing/2014/main" id="{373100E7-8D3A-CCBE-DBFF-D129E1FA4DBA}"/>
              </a:ext>
            </a:extLst>
          </p:cNvPr>
          <p:cNvSpPr/>
          <p:nvPr/>
        </p:nvSpPr>
        <p:spPr>
          <a:xfrm>
            <a:off x="197278" y="4357098"/>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920F3CC-A0E5-AECD-A4FF-9EB54F7B8E5C}"/>
              </a:ext>
            </a:extLst>
          </p:cNvPr>
          <p:cNvSpPr/>
          <p:nvPr/>
        </p:nvSpPr>
        <p:spPr>
          <a:xfrm>
            <a:off x="765314" y="4357097"/>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29526F1-0473-7424-E1A2-0D733EFB0587}"/>
              </a:ext>
            </a:extLst>
          </p:cNvPr>
          <p:cNvSpPr/>
          <p:nvPr/>
        </p:nvSpPr>
        <p:spPr>
          <a:xfrm>
            <a:off x="484761" y="4357096"/>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C90E01-F539-4013-7AA5-D2D032EE78E9}"/>
              </a:ext>
            </a:extLst>
          </p:cNvPr>
          <p:cNvSpPr/>
          <p:nvPr/>
        </p:nvSpPr>
        <p:spPr>
          <a:xfrm>
            <a:off x="1052797" y="4357095"/>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8A163A4-AC7D-7878-012D-65D6E57D7233}"/>
              </a:ext>
            </a:extLst>
          </p:cNvPr>
          <p:cNvSpPr/>
          <p:nvPr/>
        </p:nvSpPr>
        <p:spPr>
          <a:xfrm>
            <a:off x="1340273" y="4357098"/>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4B4A43-1FF8-F64A-8CFA-19D606157CD9}"/>
              </a:ext>
            </a:extLst>
          </p:cNvPr>
          <p:cNvSpPr/>
          <p:nvPr/>
        </p:nvSpPr>
        <p:spPr>
          <a:xfrm>
            <a:off x="1908309" y="4357097"/>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83746B2-3BFE-4DF3-4609-D6543ED06265}"/>
              </a:ext>
            </a:extLst>
          </p:cNvPr>
          <p:cNvSpPr/>
          <p:nvPr/>
        </p:nvSpPr>
        <p:spPr>
          <a:xfrm>
            <a:off x="1627756" y="4357096"/>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A5E41A4-FB6D-28CB-4B13-0D88BDE585B2}"/>
              </a:ext>
            </a:extLst>
          </p:cNvPr>
          <p:cNvSpPr/>
          <p:nvPr/>
        </p:nvSpPr>
        <p:spPr>
          <a:xfrm>
            <a:off x="2195792" y="4357095"/>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6689200-E4A1-A503-7E16-054376C609A0}"/>
              </a:ext>
            </a:extLst>
          </p:cNvPr>
          <p:cNvSpPr/>
          <p:nvPr/>
        </p:nvSpPr>
        <p:spPr>
          <a:xfrm>
            <a:off x="2479805" y="4357095"/>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B80169D-DC2A-BEF7-BC42-5F99335D5CF2}"/>
              </a:ext>
            </a:extLst>
          </p:cNvPr>
          <p:cNvSpPr/>
          <p:nvPr/>
        </p:nvSpPr>
        <p:spPr>
          <a:xfrm>
            <a:off x="3047841" y="4357094"/>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DC76E1E-67C8-35A7-F6C1-F47CA22B32D3}"/>
              </a:ext>
            </a:extLst>
          </p:cNvPr>
          <p:cNvSpPr/>
          <p:nvPr/>
        </p:nvSpPr>
        <p:spPr>
          <a:xfrm>
            <a:off x="2767288" y="4357093"/>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D3FE566-2087-05DB-730B-99EB3296B1A6}"/>
              </a:ext>
            </a:extLst>
          </p:cNvPr>
          <p:cNvSpPr/>
          <p:nvPr/>
        </p:nvSpPr>
        <p:spPr>
          <a:xfrm>
            <a:off x="3335324" y="4357092"/>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223A4D9-0DD2-7C6C-E7AA-500884740EBB}"/>
              </a:ext>
            </a:extLst>
          </p:cNvPr>
          <p:cNvSpPr/>
          <p:nvPr/>
        </p:nvSpPr>
        <p:spPr>
          <a:xfrm>
            <a:off x="3622800" y="4357095"/>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2F9A6175-0F1E-3180-9857-766FB200117C}"/>
              </a:ext>
            </a:extLst>
          </p:cNvPr>
          <p:cNvSpPr/>
          <p:nvPr/>
        </p:nvSpPr>
        <p:spPr>
          <a:xfrm>
            <a:off x="4190836" y="4357094"/>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38A7B0-5788-CC7B-1343-4CDB437542A5}"/>
              </a:ext>
            </a:extLst>
          </p:cNvPr>
          <p:cNvSpPr/>
          <p:nvPr/>
        </p:nvSpPr>
        <p:spPr>
          <a:xfrm>
            <a:off x="3910283" y="4357093"/>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594A1F06-874E-FAF6-6BCC-377B415090E6}"/>
              </a:ext>
            </a:extLst>
          </p:cNvPr>
          <p:cNvSpPr/>
          <p:nvPr/>
        </p:nvSpPr>
        <p:spPr>
          <a:xfrm>
            <a:off x="4478319" y="4357092"/>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5AC3172A-6C78-7B56-E0F9-663546F760F3}"/>
              </a:ext>
            </a:extLst>
          </p:cNvPr>
          <p:cNvSpPr/>
          <p:nvPr/>
        </p:nvSpPr>
        <p:spPr>
          <a:xfrm>
            <a:off x="4755409" y="4357092"/>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922ED1B-3B1D-C8E7-1E8E-A46F4FA5793D}"/>
              </a:ext>
            </a:extLst>
          </p:cNvPr>
          <p:cNvSpPr/>
          <p:nvPr/>
        </p:nvSpPr>
        <p:spPr>
          <a:xfrm>
            <a:off x="5323445" y="4357091"/>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FA1DD2E3-9DC4-DCED-AA77-027AE20EE9C0}"/>
              </a:ext>
            </a:extLst>
          </p:cNvPr>
          <p:cNvSpPr/>
          <p:nvPr/>
        </p:nvSpPr>
        <p:spPr>
          <a:xfrm>
            <a:off x="5042892" y="4357090"/>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6006FE98-06E2-03C5-C9F6-EAC8F1F91B3B}"/>
              </a:ext>
            </a:extLst>
          </p:cNvPr>
          <p:cNvSpPr/>
          <p:nvPr/>
        </p:nvSpPr>
        <p:spPr>
          <a:xfrm>
            <a:off x="5610928" y="4357089"/>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FEA045B5-5C6C-010D-C8D7-BA465FCAAFAC}"/>
              </a:ext>
            </a:extLst>
          </p:cNvPr>
          <p:cNvSpPr/>
          <p:nvPr/>
        </p:nvSpPr>
        <p:spPr>
          <a:xfrm>
            <a:off x="5898404" y="4357092"/>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20A0B7FD-44D9-53BA-ABA1-35742161FEA2}"/>
              </a:ext>
            </a:extLst>
          </p:cNvPr>
          <p:cNvSpPr/>
          <p:nvPr/>
        </p:nvSpPr>
        <p:spPr>
          <a:xfrm>
            <a:off x="6466440" y="4357091"/>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5CBFC97-3E83-97E1-0FE2-AB2E102E6E3F}"/>
              </a:ext>
            </a:extLst>
          </p:cNvPr>
          <p:cNvSpPr/>
          <p:nvPr/>
        </p:nvSpPr>
        <p:spPr>
          <a:xfrm>
            <a:off x="6185887" y="4357090"/>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3A67983D-CCD0-48C9-E5C0-C8B8DBC80D41}"/>
              </a:ext>
            </a:extLst>
          </p:cNvPr>
          <p:cNvSpPr/>
          <p:nvPr/>
        </p:nvSpPr>
        <p:spPr>
          <a:xfrm>
            <a:off x="6753923" y="4357089"/>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1915D54C-7E33-801B-4683-7B9924FC458F}"/>
              </a:ext>
            </a:extLst>
          </p:cNvPr>
          <p:cNvSpPr/>
          <p:nvPr/>
        </p:nvSpPr>
        <p:spPr>
          <a:xfrm>
            <a:off x="7044866" y="4357089"/>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0481F2D7-E0E5-3673-C396-EDC981FA6AD0}"/>
              </a:ext>
            </a:extLst>
          </p:cNvPr>
          <p:cNvSpPr/>
          <p:nvPr/>
        </p:nvSpPr>
        <p:spPr>
          <a:xfrm>
            <a:off x="7612902" y="4357088"/>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A2219F96-70CB-E930-55C2-17D4012C1060}"/>
              </a:ext>
            </a:extLst>
          </p:cNvPr>
          <p:cNvSpPr/>
          <p:nvPr/>
        </p:nvSpPr>
        <p:spPr>
          <a:xfrm>
            <a:off x="7332349" y="4357087"/>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DFAB0289-1C19-5828-7094-C4A5A79CA7A3}"/>
              </a:ext>
            </a:extLst>
          </p:cNvPr>
          <p:cNvSpPr/>
          <p:nvPr/>
        </p:nvSpPr>
        <p:spPr>
          <a:xfrm>
            <a:off x="7900385" y="4357086"/>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714B6C54-5247-71FC-A93C-7F684132786E}"/>
              </a:ext>
            </a:extLst>
          </p:cNvPr>
          <p:cNvSpPr/>
          <p:nvPr/>
        </p:nvSpPr>
        <p:spPr>
          <a:xfrm>
            <a:off x="8187861" y="4357089"/>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A50F0F46-5F53-C616-60B7-2BB163991F0D}"/>
              </a:ext>
            </a:extLst>
          </p:cNvPr>
          <p:cNvSpPr/>
          <p:nvPr/>
        </p:nvSpPr>
        <p:spPr>
          <a:xfrm>
            <a:off x="8755897" y="4357088"/>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A6A69A33-FE1B-A522-E1E1-416AB6AAA8FB}"/>
              </a:ext>
            </a:extLst>
          </p:cNvPr>
          <p:cNvSpPr/>
          <p:nvPr/>
        </p:nvSpPr>
        <p:spPr>
          <a:xfrm>
            <a:off x="8475344" y="4357087"/>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0F86265F-E9A9-1789-EE96-AEFC2858D43E}"/>
              </a:ext>
            </a:extLst>
          </p:cNvPr>
          <p:cNvSpPr/>
          <p:nvPr/>
        </p:nvSpPr>
        <p:spPr>
          <a:xfrm>
            <a:off x="9043380" y="4357086"/>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0AE3038C-37B3-A29E-B41A-AD64004839ED}"/>
              </a:ext>
            </a:extLst>
          </p:cNvPr>
          <p:cNvSpPr/>
          <p:nvPr/>
        </p:nvSpPr>
        <p:spPr>
          <a:xfrm>
            <a:off x="349678" y="4467934"/>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4EEA178F-C20E-9310-A859-6251B0249314}"/>
              </a:ext>
            </a:extLst>
          </p:cNvPr>
          <p:cNvSpPr/>
          <p:nvPr/>
        </p:nvSpPr>
        <p:spPr>
          <a:xfrm>
            <a:off x="917714" y="4467933"/>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995FA993-3A91-05C7-0468-A546047E16C2}"/>
              </a:ext>
            </a:extLst>
          </p:cNvPr>
          <p:cNvSpPr/>
          <p:nvPr/>
        </p:nvSpPr>
        <p:spPr>
          <a:xfrm>
            <a:off x="637161" y="4467932"/>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5" name="Rectangle 1024">
            <a:extLst>
              <a:ext uri="{FF2B5EF4-FFF2-40B4-BE49-F238E27FC236}">
                <a16:creationId xmlns:a16="http://schemas.microsoft.com/office/drawing/2014/main" id="{8B4AFF85-0CE7-D307-4976-C00A0B355887}"/>
              </a:ext>
            </a:extLst>
          </p:cNvPr>
          <p:cNvSpPr/>
          <p:nvPr/>
        </p:nvSpPr>
        <p:spPr>
          <a:xfrm>
            <a:off x="1205197" y="4467931"/>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7" name="Rectangle 1026">
            <a:extLst>
              <a:ext uri="{FF2B5EF4-FFF2-40B4-BE49-F238E27FC236}">
                <a16:creationId xmlns:a16="http://schemas.microsoft.com/office/drawing/2014/main" id="{1AB20B9E-7AFF-0B67-0ACB-633FA2B3674A}"/>
              </a:ext>
            </a:extLst>
          </p:cNvPr>
          <p:cNvSpPr/>
          <p:nvPr/>
        </p:nvSpPr>
        <p:spPr>
          <a:xfrm>
            <a:off x="1492673" y="4467934"/>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8" name="Rectangle 1027">
            <a:extLst>
              <a:ext uri="{FF2B5EF4-FFF2-40B4-BE49-F238E27FC236}">
                <a16:creationId xmlns:a16="http://schemas.microsoft.com/office/drawing/2014/main" id="{6FDC017B-452B-FBC0-E9B6-16E34E8E049C}"/>
              </a:ext>
            </a:extLst>
          </p:cNvPr>
          <p:cNvSpPr/>
          <p:nvPr/>
        </p:nvSpPr>
        <p:spPr>
          <a:xfrm>
            <a:off x="2060709" y="4467933"/>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Rectangle 1028">
            <a:extLst>
              <a:ext uri="{FF2B5EF4-FFF2-40B4-BE49-F238E27FC236}">
                <a16:creationId xmlns:a16="http://schemas.microsoft.com/office/drawing/2014/main" id="{0538A92C-4BD2-08FD-3EE9-97BF691848F0}"/>
              </a:ext>
            </a:extLst>
          </p:cNvPr>
          <p:cNvSpPr/>
          <p:nvPr/>
        </p:nvSpPr>
        <p:spPr>
          <a:xfrm>
            <a:off x="1780156" y="4467932"/>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2" name="Rectangle 1031">
            <a:extLst>
              <a:ext uri="{FF2B5EF4-FFF2-40B4-BE49-F238E27FC236}">
                <a16:creationId xmlns:a16="http://schemas.microsoft.com/office/drawing/2014/main" id="{5550CF07-CD2D-C799-C83F-97381A9E73FE}"/>
              </a:ext>
            </a:extLst>
          </p:cNvPr>
          <p:cNvSpPr/>
          <p:nvPr/>
        </p:nvSpPr>
        <p:spPr>
          <a:xfrm>
            <a:off x="2348192" y="4467931"/>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F9AFCAC3-639D-E9B9-2690-D174C34632FD}"/>
              </a:ext>
            </a:extLst>
          </p:cNvPr>
          <p:cNvSpPr/>
          <p:nvPr/>
        </p:nvSpPr>
        <p:spPr>
          <a:xfrm>
            <a:off x="2632205" y="4467931"/>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8" name="Rectangle 1037">
            <a:extLst>
              <a:ext uri="{FF2B5EF4-FFF2-40B4-BE49-F238E27FC236}">
                <a16:creationId xmlns:a16="http://schemas.microsoft.com/office/drawing/2014/main" id="{8CEDB981-606B-9D8A-761D-7967E0FC2A01}"/>
              </a:ext>
            </a:extLst>
          </p:cNvPr>
          <p:cNvSpPr/>
          <p:nvPr/>
        </p:nvSpPr>
        <p:spPr>
          <a:xfrm>
            <a:off x="3200241" y="4467930"/>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9" name="Rectangle 1038">
            <a:extLst>
              <a:ext uri="{FF2B5EF4-FFF2-40B4-BE49-F238E27FC236}">
                <a16:creationId xmlns:a16="http://schemas.microsoft.com/office/drawing/2014/main" id="{5FA98E26-6946-2C12-19ED-FF967AB1C2A9}"/>
              </a:ext>
            </a:extLst>
          </p:cNvPr>
          <p:cNvSpPr/>
          <p:nvPr/>
        </p:nvSpPr>
        <p:spPr>
          <a:xfrm>
            <a:off x="2919688" y="4467929"/>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0" name="Rectangle 1039">
            <a:extLst>
              <a:ext uri="{FF2B5EF4-FFF2-40B4-BE49-F238E27FC236}">
                <a16:creationId xmlns:a16="http://schemas.microsoft.com/office/drawing/2014/main" id="{D0439C35-A69F-C724-D9C8-A9ED34A14E6D}"/>
              </a:ext>
            </a:extLst>
          </p:cNvPr>
          <p:cNvSpPr/>
          <p:nvPr/>
        </p:nvSpPr>
        <p:spPr>
          <a:xfrm>
            <a:off x="3487724" y="4467928"/>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1" name="Rectangle 1040">
            <a:extLst>
              <a:ext uri="{FF2B5EF4-FFF2-40B4-BE49-F238E27FC236}">
                <a16:creationId xmlns:a16="http://schemas.microsoft.com/office/drawing/2014/main" id="{E5673BEC-B83F-9122-DD7F-50FB1CDA614F}"/>
              </a:ext>
            </a:extLst>
          </p:cNvPr>
          <p:cNvSpPr/>
          <p:nvPr/>
        </p:nvSpPr>
        <p:spPr>
          <a:xfrm>
            <a:off x="3775200" y="4467931"/>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2" name="Rectangle 1041">
            <a:extLst>
              <a:ext uri="{FF2B5EF4-FFF2-40B4-BE49-F238E27FC236}">
                <a16:creationId xmlns:a16="http://schemas.microsoft.com/office/drawing/2014/main" id="{B8C8979D-4D8C-CB73-1AF6-C0E74350EADE}"/>
              </a:ext>
            </a:extLst>
          </p:cNvPr>
          <p:cNvSpPr/>
          <p:nvPr/>
        </p:nvSpPr>
        <p:spPr>
          <a:xfrm>
            <a:off x="4343236" y="4467930"/>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3" name="Rectangle 1042">
            <a:extLst>
              <a:ext uri="{FF2B5EF4-FFF2-40B4-BE49-F238E27FC236}">
                <a16:creationId xmlns:a16="http://schemas.microsoft.com/office/drawing/2014/main" id="{D6F4177E-454E-2742-A682-B1692B30FBF5}"/>
              </a:ext>
            </a:extLst>
          </p:cNvPr>
          <p:cNvSpPr/>
          <p:nvPr/>
        </p:nvSpPr>
        <p:spPr>
          <a:xfrm>
            <a:off x="4062683" y="4467929"/>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4" name="Rectangle 1043">
            <a:extLst>
              <a:ext uri="{FF2B5EF4-FFF2-40B4-BE49-F238E27FC236}">
                <a16:creationId xmlns:a16="http://schemas.microsoft.com/office/drawing/2014/main" id="{32090B9C-2C18-7B79-BF6C-688C46EA9709}"/>
              </a:ext>
            </a:extLst>
          </p:cNvPr>
          <p:cNvSpPr/>
          <p:nvPr/>
        </p:nvSpPr>
        <p:spPr>
          <a:xfrm>
            <a:off x="4630719" y="4467928"/>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6" name="Rectangle 1045">
            <a:extLst>
              <a:ext uri="{FF2B5EF4-FFF2-40B4-BE49-F238E27FC236}">
                <a16:creationId xmlns:a16="http://schemas.microsoft.com/office/drawing/2014/main" id="{0E6D7906-E36C-288A-CA45-47F6B22F3E86}"/>
              </a:ext>
            </a:extLst>
          </p:cNvPr>
          <p:cNvSpPr/>
          <p:nvPr/>
        </p:nvSpPr>
        <p:spPr>
          <a:xfrm>
            <a:off x="4907809" y="4467928"/>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 name="Rectangle 1047">
            <a:extLst>
              <a:ext uri="{FF2B5EF4-FFF2-40B4-BE49-F238E27FC236}">
                <a16:creationId xmlns:a16="http://schemas.microsoft.com/office/drawing/2014/main" id="{00BA26A8-00BB-C261-4A7A-D5F17ABDDA6E}"/>
              </a:ext>
            </a:extLst>
          </p:cNvPr>
          <p:cNvSpPr/>
          <p:nvPr/>
        </p:nvSpPr>
        <p:spPr>
          <a:xfrm>
            <a:off x="5475845" y="4467927"/>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4" name="Rectangle 1053">
            <a:extLst>
              <a:ext uri="{FF2B5EF4-FFF2-40B4-BE49-F238E27FC236}">
                <a16:creationId xmlns:a16="http://schemas.microsoft.com/office/drawing/2014/main" id="{E03ECBAB-BEDD-6D7C-A949-7E1C76088E74}"/>
              </a:ext>
            </a:extLst>
          </p:cNvPr>
          <p:cNvSpPr/>
          <p:nvPr/>
        </p:nvSpPr>
        <p:spPr>
          <a:xfrm>
            <a:off x="5195292" y="4467926"/>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6" name="Rectangle 1055">
            <a:extLst>
              <a:ext uri="{FF2B5EF4-FFF2-40B4-BE49-F238E27FC236}">
                <a16:creationId xmlns:a16="http://schemas.microsoft.com/office/drawing/2014/main" id="{86C36C95-2911-6CCB-F186-2FD7FCC2BC1B}"/>
              </a:ext>
            </a:extLst>
          </p:cNvPr>
          <p:cNvSpPr/>
          <p:nvPr/>
        </p:nvSpPr>
        <p:spPr>
          <a:xfrm>
            <a:off x="5763328" y="4467925"/>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9" name="Rectangle 1058">
            <a:extLst>
              <a:ext uri="{FF2B5EF4-FFF2-40B4-BE49-F238E27FC236}">
                <a16:creationId xmlns:a16="http://schemas.microsoft.com/office/drawing/2014/main" id="{D99FD6C2-4FA4-0533-BFE4-E0EA977B61FD}"/>
              </a:ext>
            </a:extLst>
          </p:cNvPr>
          <p:cNvSpPr/>
          <p:nvPr/>
        </p:nvSpPr>
        <p:spPr>
          <a:xfrm>
            <a:off x="6050804" y="4467928"/>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0" name="Rectangle 1059">
            <a:extLst>
              <a:ext uri="{FF2B5EF4-FFF2-40B4-BE49-F238E27FC236}">
                <a16:creationId xmlns:a16="http://schemas.microsoft.com/office/drawing/2014/main" id="{1DCE2B3F-AB4A-03EC-B959-D58182947F62}"/>
              </a:ext>
            </a:extLst>
          </p:cNvPr>
          <p:cNvSpPr/>
          <p:nvPr/>
        </p:nvSpPr>
        <p:spPr>
          <a:xfrm>
            <a:off x="6618840" y="4467927"/>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1" name="Rectangle 1060">
            <a:extLst>
              <a:ext uri="{FF2B5EF4-FFF2-40B4-BE49-F238E27FC236}">
                <a16:creationId xmlns:a16="http://schemas.microsoft.com/office/drawing/2014/main" id="{BDF7F411-6EBF-003C-7E38-4FD157E3EB04}"/>
              </a:ext>
            </a:extLst>
          </p:cNvPr>
          <p:cNvSpPr/>
          <p:nvPr/>
        </p:nvSpPr>
        <p:spPr>
          <a:xfrm>
            <a:off x="6338287" y="4467926"/>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2" name="Rectangle 1061">
            <a:extLst>
              <a:ext uri="{FF2B5EF4-FFF2-40B4-BE49-F238E27FC236}">
                <a16:creationId xmlns:a16="http://schemas.microsoft.com/office/drawing/2014/main" id="{28AE0614-183C-5990-57B5-F2286974353F}"/>
              </a:ext>
            </a:extLst>
          </p:cNvPr>
          <p:cNvSpPr/>
          <p:nvPr/>
        </p:nvSpPr>
        <p:spPr>
          <a:xfrm>
            <a:off x="6906323" y="4467925"/>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4" name="Rectangle 1063">
            <a:extLst>
              <a:ext uri="{FF2B5EF4-FFF2-40B4-BE49-F238E27FC236}">
                <a16:creationId xmlns:a16="http://schemas.microsoft.com/office/drawing/2014/main" id="{FF3ECAC5-A9D6-F1F6-5C21-5B3305F24604}"/>
              </a:ext>
            </a:extLst>
          </p:cNvPr>
          <p:cNvSpPr/>
          <p:nvPr/>
        </p:nvSpPr>
        <p:spPr>
          <a:xfrm>
            <a:off x="7197266" y="4467925"/>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5" name="Rectangle 1064">
            <a:extLst>
              <a:ext uri="{FF2B5EF4-FFF2-40B4-BE49-F238E27FC236}">
                <a16:creationId xmlns:a16="http://schemas.microsoft.com/office/drawing/2014/main" id="{8A556C11-8F5E-B083-FF81-22258980D781}"/>
              </a:ext>
            </a:extLst>
          </p:cNvPr>
          <p:cNvSpPr/>
          <p:nvPr/>
        </p:nvSpPr>
        <p:spPr>
          <a:xfrm>
            <a:off x="7765302" y="4467924"/>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7" name="Rectangle 1066">
            <a:extLst>
              <a:ext uri="{FF2B5EF4-FFF2-40B4-BE49-F238E27FC236}">
                <a16:creationId xmlns:a16="http://schemas.microsoft.com/office/drawing/2014/main" id="{EC35631C-7354-4DB5-0F3D-98492B5D30A1}"/>
              </a:ext>
            </a:extLst>
          </p:cNvPr>
          <p:cNvSpPr/>
          <p:nvPr/>
        </p:nvSpPr>
        <p:spPr>
          <a:xfrm>
            <a:off x="7484749" y="4467923"/>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8" name="Rectangle 1067">
            <a:extLst>
              <a:ext uri="{FF2B5EF4-FFF2-40B4-BE49-F238E27FC236}">
                <a16:creationId xmlns:a16="http://schemas.microsoft.com/office/drawing/2014/main" id="{2B568C6C-C958-A9DA-6243-A68B7D04C2EE}"/>
              </a:ext>
            </a:extLst>
          </p:cNvPr>
          <p:cNvSpPr/>
          <p:nvPr/>
        </p:nvSpPr>
        <p:spPr>
          <a:xfrm>
            <a:off x="8052785" y="4467922"/>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9" name="Rectangle 1068">
            <a:extLst>
              <a:ext uri="{FF2B5EF4-FFF2-40B4-BE49-F238E27FC236}">
                <a16:creationId xmlns:a16="http://schemas.microsoft.com/office/drawing/2014/main" id="{8A3DE24B-F73C-1161-CF30-9BA540A711CD}"/>
              </a:ext>
            </a:extLst>
          </p:cNvPr>
          <p:cNvSpPr/>
          <p:nvPr/>
        </p:nvSpPr>
        <p:spPr>
          <a:xfrm>
            <a:off x="8340261" y="4467925"/>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1" name="Rectangle 1070">
            <a:extLst>
              <a:ext uri="{FF2B5EF4-FFF2-40B4-BE49-F238E27FC236}">
                <a16:creationId xmlns:a16="http://schemas.microsoft.com/office/drawing/2014/main" id="{50C389A6-6329-173D-95F6-A5C3BC13B41D}"/>
              </a:ext>
            </a:extLst>
          </p:cNvPr>
          <p:cNvSpPr/>
          <p:nvPr/>
        </p:nvSpPr>
        <p:spPr>
          <a:xfrm>
            <a:off x="8908297" y="4467924"/>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2" name="Rectangle 1071">
            <a:extLst>
              <a:ext uri="{FF2B5EF4-FFF2-40B4-BE49-F238E27FC236}">
                <a16:creationId xmlns:a16="http://schemas.microsoft.com/office/drawing/2014/main" id="{1BE01859-0216-5866-C244-4014A3793E49}"/>
              </a:ext>
            </a:extLst>
          </p:cNvPr>
          <p:cNvSpPr/>
          <p:nvPr/>
        </p:nvSpPr>
        <p:spPr>
          <a:xfrm>
            <a:off x="8627744" y="4467923"/>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3" name="Rectangle 1072">
            <a:extLst>
              <a:ext uri="{FF2B5EF4-FFF2-40B4-BE49-F238E27FC236}">
                <a16:creationId xmlns:a16="http://schemas.microsoft.com/office/drawing/2014/main" id="{A6F627B0-35A6-E119-6155-7605CF747805}"/>
              </a:ext>
            </a:extLst>
          </p:cNvPr>
          <p:cNvSpPr/>
          <p:nvPr/>
        </p:nvSpPr>
        <p:spPr>
          <a:xfrm>
            <a:off x="9195780" y="4467922"/>
            <a:ext cx="245923" cy="79666"/>
          </a:xfrm>
          <a:prstGeom prst="rect">
            <a:avLst/>
          </a:prstGeom>
          <a:gradFill flip="none" rotWithShape="1">
            <a:gsLst>
              <a:gs pos="24000">
                <a:srgbClr val="C00000">
                  <a:lumMod val="85000"/>
                </a:srgbClr>
              </a:gs>
              <a:gs pos="100000">
                <a:srgbClr val="FF0000"/>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34238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Gregs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PICS7forPhysics" id="{4A4E3D98-067C-6F41-94A5-787EDB4EC91F}" vid="{2FB366DA-96A0-4844-9F1D-7C9BD30681D5}"/>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PICS7forPhysics" id="{4A4E3D98-067C-6F41-94A5-787EDB4EC91F}" vid="{D01F23D3-E741-5243-8605-A9FC878A2A54}"/>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PICS7forPhysics" id="{4A4E3D98-067C-6F41-94A5-787EDB4EC91F}" vid="{23D6B43F-B8D5-744B-8F6E-35006B11254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GregsTheme</Template>
  <TotalTime>36640</TotalTime>
  <Words>4922</Words>
  <Application>Microsoft Macintosh PowerPoint</Application>
  <PresentationFormat>Widescreen</PresentationFormat>
  <Paragraphs>482</Paragraphs>
  <Slides>29</Slides>
  <Notes>9</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29</vt:i4>
      </vt:variant>
    </vt:vector>
  </HeadingPairs>
  <TitlesOfParts>
    <vt:vector size="39" baseType="lpstr">
      <vt:lpstr>Arial</vt:lpstr>
      <vt:lpstr>Calibri</vt:lpstr>
      <vt:lpstr>Calibri Light</vt:lpstr>
      <vt:lpstr>Courier New</vt:lpstr>
      <vt:lpstr>Liberation Serif</vt:lpstr>
      <vt:lpstr>TeXGyreTermes</vt:lpstr>
      <vt:lpstr>Times</vt:lpstr>
      <vt:lpstr>GregsTheme</vt:lpstr>
      <vt:lpstr>1_Custom Design</vt:lpstr>
      <vt:lpstr>Custom Design</vt:lpstr>
      <vt:lpstr>SLAC Initiatives in Accelerator Cyber Security</vt:lpstr>
      <vt:lpstr>Contents</vt:lpstr>
      <vt:lpstr>Accelerator Computing</vt:lpstr>
      <vt:lpstr>Challenges in Accelerator Computing, Implications for Cyber Security</vt:lpstr>
      <vt:lpstr>Cyber Threat Statistics and Context</vt:lpstr>
      <vt:lpstr>Contents</vt:lpstr>
      <vt:lpstr>Distributed Control System AAA + EPICS Cyber Schematic </vt:lpstr>
      <vt:lpstr>Typical Accelerator Computing Architecture (LCLS complex at SLAC)</vt:lpstr>
      <vt:lpstr>Typical Accelerator Computing Architecture (LCLS complex at SLAC)</vt:lpstr>
      <vt:lpstr>EPICS Authorization. Access Control File (ACF)</vt:lpstr>
      <vt:lpstr>SLAC Accelerator Cyber Assessment Experience (2021)</vt:lpstr>
      <vt:lpstr>Experience of SLAC Accelerator Cyber Assessment cont’d</vt:lpstr>
      <vt:lpstr>Experience of SLAC Accelerator Cyber Assessment cont’d</vt:lpstr>
      <vt:lpstr>Findings of SLAC Accelerator Cyber Review</vt:lpstr>
      <vt:lpstr>Contents</vt:lpstr>
      <vt:lpstr>EPICS Controls Security Issues &amp; Recommendations</vt:lpstr>
      <vt:lpstr>EPICS Security Improvement:  PvAccess and Transport Layer Security (TLS)</vt:lpstr>
      <vt:lpstr>EPICS Security Improvement 2:  US Dept of Energy sponsored project to add TLS to PvAccess for the EPICS community</vt:lpstr>
      <vt:lpstr>Contents</vt:lpstr>
      <vt:lpstr>Cyber Security Recommendations and U.S. Regulatory Framework</vt:lpstr>
      <vt:lpstr>DOE Zero Trust Order Compliance Gap Analysis</vt:lpstr>
      <vt:lpstr>Contents</vt:lpstr>
      <vt:lpstr>Our Plan for SLAC Accelerator Cyber Security </vt:lpstr>
      <vt:lpstr>Penetration Test Experience</vt:lpstr>
      <vt:lpstr>Summary</vt:lpstr>
      <vt:lpstr>References</vt:lpstr>
      <vt:lpstr>BACKUPS</vt:lpstr>
      <vt:lpstr>SLAC ACCELERATOR CYBER REVIEW FINDINGS</vt:lpstr>
      <vt:lpstr>Argonne (APS) Controls Computing 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EPICS 7 for PHYSICS</dc:title>
  <dc:creator>White, Greg</dc:creator>
  <cp:lastModifiedBy>White, Greg</cp:lastModifiedBy>
  <cp:revision>174</cp:revision>
  <dcterms:created xsi:type="dcterms:W3CDTF">2022-04-18T17:47:54Z</dcterms:created>
  <dcterms:modified xsi:type="dcterms:W3CDTF">2023-10-03T00:48:50Z</dcterms:modified>
</cp:coreProperties>
</file>