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9" r:id="rId1"/>
  </p:sldMasterIdLst>
  <p:notesMasterIdLst>
    <p:notesMasterId r:id="rId41"/>
  </p:notesMasterIdLst>
  <p:handoutMasterIdLst>
    <p:handoutMasterId r:id="rId42"/>
  </p:handoutMasterIdLst>
  <p:sldIdLst>
    <p:sldId id="288" r:id="rId2"/>
    <p:sldId id="540" r:id="rId3"/>
    <p:sldId id="714" r:id="rId4"/>
    <p:sldId id="403" r:id="rId5"/>
    <p:sldId id="658" r:id="rId6"/>
    <p:sldId id="660" r:id="rId7"/>
    <p:sldId id="659" r:id="rId8"/>
    <p:sldId id="661" r:id="rId9"/>
    <p:sldId id="409" r:id="rId10"/>
    <p:sldId id="536" r:id="rId11"/>
    <p:sldId id="402" r:id="rId12"/>
    <p:sldId id="709" r:id="rId13"/>
    <p:sldId id="614" r:id="rId14"/>
    <p:sldId id="572" r:id="rId15"/>
    <p:sldId id="713" r:id="rId16"/>
    <p:sldId id="641" r:id="rId17"/>
    <p:sldId id="636" r:id="rId18"/>
    <p:sldId id="637" r:id="rId19"/>
    <p:sldId id="638" r:id="rId20"/>
    <p:sldId id="639" r:id="rId21"/>
    <p:sldId id="710" r:id="rId22"/>
    <p:sldId id="615" r:id="rId23"/>
    <p:sldId id="712" r:id="rId24"/>
    <p:sldId id="642" r:id="rId25"/>
    <p:sldId id="645" r:id="rId26"/>
    <p:sldId id="647" r:id="rId27"/>
    <p:sldId id="646" r:id="rId28"/>
    <p:sldId id="648" r:id="rId29"/>
    <p:sldId id="643" r:id="rId30"/>
    <p:sldId id="644" r:id="rId31"/>
    <p:sldId id="630" r:id="rId32"/>
    <p:sldId id="653" r:id="rId33"/>
    <p:sldId id="649" r:id="rId34"/>
    <p:sldId id="651" r:id="rId35"/>
    <p:sldId id="650" r:id="rId36"/>
    <p:sldId id="656" r:id="rId37"/>
    <p:sldId id="716" r:id="rId38"/>
    <p:sldId id="558" r:id="rId39"/>
    <p:sldId id="566" r:id="rId40"/>
  </p:sldIdLst>
  <p:sldSz cx="9144000" cy="5143500" type="screen16x9"/>
  <p:notesSz cx="7104063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86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 userDrawn="1">
          <p15:clr>
            <a:srgbClr val="A4A3A4"/>
          </p15:clr>
        </p15:guide>
        <p15:guide id="2" pos="2238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r. Stefan Lueders" initials="SL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61AA"/>
    <a:srgbClr val="0B387C"/>
    <a:srgbClr val="FFFFFF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12" autoAdjust="0"/>
    <p:restoredTop sz="92443" autoAdjust="0"/>
  </p:normalViewPr>
  <p:slideViewPr>
    <p:cSldViewPr snapToGrid="0">
      <p:cViewPr varScale="1">
        <p:scale>
          <a:sx n="84" d="100"/>
          <a:sy n="84" d="100"/>
        </p:scale>
        <p:origin x="580" y="48"/>
      </p:cViewPr>
      <p:guideLst>
        <p:guide orient="horz" pos="1586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0" d="100"/>
        <a:sy n="60" d="100"/>
      </p:scale>
      <p:origin x="0" y="-392"/>
    </p:cViewPr>
  </p:sorterViewPr>
  <p:notesViewPr>
    <p:cSldViewPr snapToGrid="0">
      <p:cViewPr varScale="1">
        <p:scale>
          <a:sx n="60" d="100"/>
          <a:sy n="60" d="100"/>
        </p:scale>
        <p:origin x="-3354" y="-102"/>
      </p:cViewPr>
      <p:guideLst>
        <p:guide orient="horz" pos="3224"/>
        <p:guide pos="223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commentAuthors" Target="commentAuthor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78427" cy="511731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993" y="1"/>
            <a:ext cx="3078427" cy="511731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3347E4CB-A161-4269-91B9-38695CBCE05C}" type="datetimeFigureOut">
              <a:rPr lang="en-US" smtClean="0"/>
              <a:pPr/>
              <a:t>2023-10-08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106"/>
            <a:ext cx="3078427" cy="511731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993" y="9721106"/>
            <a:ext cx="3078427" cy="511731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B94F0AAA-64F3-48CA-AACA-72A4143501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2485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78427" cy="511731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993" y="1"/>
            <a:ext cx="3078427" cy="511731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076DBF28-7434-4EB6-8100-37960D50BE17}" type="datetimeFigureOut">
              <a:rPr lang="en-US" smtClean="0"/>
              <a:pPr/>
              <a:t>2023-10-08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288" y="768350"/>
            <a:ext cx="6821487" cy="3838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407" y="4861441"/>
            <a:ext cx="5683250" cy="4605576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8427" cy="511731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993" y="9721106"/>
            <a:ext cx="3078427" cy="511731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F7F83A71-C450-47BB-B944-424250FA2F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9318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dnsrpz.info/" TargetMode="External"/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F83A71-C450-47BB-B944-424250FA2FD5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15745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R&amp;E: Research &amp; Education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Some systems change &amp; die quickly (e.g. Malt-&gt;MS Exchange online; 2FA for CERNTS -&gt; Malt -&gt; ROG -&gt; dead)</a:t>
            </a:r>
            <a:endParaRPr lang="en-GB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F83A71-C450-47BB-B944-424250FA2FD5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6865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OC5: Operational Circular #5 on the Use of CERN’s Computing Facilities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F83A71-C450-47BB-B944-424250FA2FD5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15196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2FA: 2-Factor Authentication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F83A71-C450-47BB-B944-424250FA2FD5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99172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EOP: Exchange Online Protection (Microsoft)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MDO: Microsoft Defender for Office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BYOD: Bring Your Own Device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F83A71-C450-47BB-B944-424250FA2FD5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600148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DNS RPZ: DNS Response Policy Zone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 err="1"/>
              <a:t>pDNS</a:t>
            </a:r>
            <a:r>
              <a:rPr lang="en-US" dirty="0"/>
              <a:t>: protective DNS</a:t>
            </a:r>
            <a:endParaRPr lang="en-US" b="1" dirty="0">
              <a:hlinkClick r:id="rId3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F83A71-C450-47BB-B944-424250FA2FD5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49644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CNIC: </a:t>
            </a:r>
            <a:r>
              <a:rPr lang="en-GB" dirty="0"/>
              <a:t>Computing and Network Infrastructure for Controls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F83A71-C450-47BB-B944-424250FA2FD5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82910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F11E00-353A-490C-A57D-46D225191C8D}" type="slidenum">
              <a:rPr lang="en-GB" smtClean="0"/>
              <a:pPr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022070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REN-ISAC: Research &amp; Education Network Information Sharing &amp; Analysis Centres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5-eyses: Australia, Canada, New Zealand, UK, USA + CERN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MELANI: </a:t>
            </a:r>
            <a:r>
              <a:rPr lang="en-GB" i="0" dirty="0"/>
              <a:t>Swiss R</a:t>
            </a:r>
            <a:r>
              <a:rPr lang="en-GB" dirty="0"/>
              <a:t>eporting and Analysis Centre for Information Assurance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dirty="0"/>
              <a:t>ANSSI: </a:t>
            </a:r>
            <a:r>
              <a:rPr lang="fr-FR" dirty="0"/>
              <a:t>Agence nationale de la sécurité des systèmes d'information</a:t>
            </a:r>
            <a:endParaRPr lang="en-GB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b="0" dirty="0"/>
              <a:t>CISA: Cybersecurity &amp; Infrastructure Security Agency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b="0" dirty="0"/>
              <a:t>GISSIG: Geneva Information Security Special Interest Group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b="0" dirty="0"/>
              <a:t>UNSSIG: UN Information Security Special Interest Group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F11E00-353A-490C-A57D-46D225191C8D}" type="slidenum">
              <a:rPr lang="en-GB" smtClean="0"/>
              <a:pPr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822234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TN: Technical Network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SSO: Single Sign-On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F11E00-353A-490C-A57D-46D225191C8D}" type="slidenum">
              <a:rPr lang="en-GB" smtClean="0"/>
              <a:pPr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431734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F11E00-353A-490C-A57D-46D225191C8D}" type="slidenum">
              <a:rPr lang="en-GB" smtClean="0"/>
              <a:pPr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67828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F83A71-C450-47BB-B944-424250FA2FD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98267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 err="1"/>
              <a:t>GoD</a:t>
            </a:r>
            <a:r>
              <a:rPr lang="en-GB" dirty="0"/>
              <a:t>: Guy/Girl on Duty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SEC: Security Escalation Coordinator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CSIRT: Computer Security Incident Response Team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F11E00-353A-490C-A57D-46D225191C8D}" type="slidenum">
              <a:rPr lang="en-GB" smtClean="0"/>
              <a:pPr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583920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R&amp;E: Research &amp; Education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Some systems change &amp; die quickly (e.g. Malt-&gt;MS Exchange online; 2FA for CERNTS -&gt; Malt -&gt; ROG -&gt; dead)</a:t>
            </a:r>
            <a:endParaRPr lang="en-GB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F83A71-C450-47BB-B944-424250FA2FD5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9297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F83A71-C450-47BB-B944-424250FA2FD5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9826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F83A71-C450-47BB-B944-424250FA2FD5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7874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F83A71-C450-47BB-B944-424250FA2FD5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3705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F83A71-C450-47BB-B944-424250FA2FD5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2214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F83A71-C450-47BB-B944-424250FA2FD5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0333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F83A71-C450-47BB-B944-424250FA2FD5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5976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F83A71-C450-47BB-B944-424250FA2FD5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3517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title2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8517" y="1390500"/>
            <a:ext cx="5156193" cy="2339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70486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2575559" y="4622400"/>
            <a:ext cx="6568441" cy="521100"/>
          </a:xfrm>
        </p:spPr>
        <p:txBody>
          <a:bodyPr>
            <a:normAutofit/>
          </a:bodyPr>
          <a:lstStyle>
            <a:lvl1pPr algn="r">
              <a:defRPr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4" name="Footer Placeholder 1"/>
          <p:cNvSpPr txBox="1">
            <a:spLocks/>
          </p:cNvSpPr>
          <p:nvPr userDrawn="1"/>
        </p:nvSpPr>
        <p:spPr>
          <a:xfrm>
            <a:off x="451921" y="4628286"/>
            <a:ext cx="2156894" cy="5264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dirty="0"/>
              <a:t>CERN Computer Security Controls</a:t>
            </a:r>
            <a:br>
              <a:rPr lang="en-GB" dirty="0"/>
            </a:br>
            <a:r>
              <a:rPr lang="en-US" b="1" dirty="0"/>
              <a:t>Dr. Stefan.Lueders@cern.ch</a:t>
            </a:r>
          </a:p>
          <a:p>
            <a:pPr algn="l"/>
            <a:r>
              <a:rPr lang="en-US" baseline="0" dirty="0"/>
              <a:t>CS</a:t>
            </a:r>
            <a:r>
              <a:rPr lang="en-US" baseline="30000" dirty="0"/>
              <a:t>2</a:t>
            </a:r>
            <a:r>
              <a:rPr lang="en-US" baseline="0" dirty="0"/>
              <a:t>/HEP, Cape Town (SA), 2023/10/8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17141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e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58888" y="171450"/>
            <a:ext cx="6622275" cy="400050"/>
          </a:xfrm>
          <a:prstGeom prst="rect">
            <a:avLst/>
          </a:prstGeom>
          <a:solidFill>
            <a:schemeClr val="bg1">
              <a:alpha val="88000"/>
            </a:schemeClr>
          </a:solidFill>
        </p:spPr>
        <p:txBody>
          <a:bodyPr/>
          <a:lstStyle>
            <a:lvl1pPr algn="r">
              <a:defRPr>
                <a:solidFill>
                  <a:schemeClr val="tx2"/>
                </a:solidFill>
                <a:effectLst/>
              </a:defRPr>
            </a:lvl1pPr>
          </a:lstStyle>
          <a:p>
            <a:r>
              <a:rPr lang="en-US" noProof="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60877457"/>
      </p:ext>
    </p:extLst>
  </p:cSld>
  <p:clrMapOvr>
    <a:masterClrMapping/>
  </p:clrMapOvr>
  <p:transition>
    <p:cover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7467600" cy="339447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17" name="Image 4" descr="bande-01.eps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18247"/>
            <a:ext cx="9144000" cy="530402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4618247"/>
            <a:ext cx="800764" cy="517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63" r:id="rId2"/>
    <p:sldLayoutId id="2147483766" r:id="rId3"/>
    <p:sldLayoutId id="2147483769" r:id="rId4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5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png"/><Relationship Id="rId7" Type="http://schemas.openxmlformats.org/officeDocument/2006/relationships/image" Target="../media/image31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4.jpeg"/><Relationship Id="rId7" Type="http://schemas.openxmlformats.org/officeDocument/2006/relationships/image" Target="../media/image37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3.xml"/><Relationship Id="rId6" Type="http://schemas.microsoft.com/office/2007/relationships/hdphoto" Target="../media/hdphoto1.wdp"/><Relationship Id="rId5" Type="http://schemas.openxmlformats.org/officeDocument/2006/relationships/image" Target="../media/image36.png"/><Relationship Id="rId4" Type="http://schemas.openxmlformats.org/officeDocument/2006/relationships/image" Target="../media/image35.jpeg"/><Relationship Id="rId9" Type="http://schemas.microsoft.com/office/2007/relationships/hdphoto" Target="../media/hdphoto2.wd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7" Type="http://schemas.openxmlformats.org/officeDocument/2006/relationships/image" Target="../media/image4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54.png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7.jpeg"/><Relationship Id="rId5" Type="http://schemas.microsoft.com/office/2007/relationships/hdphoto" Target="../media/hdphoto1.wdp"/><Relationship Id="rId4" Type="http://schemas.openxmlformats.org/officeDocument/2006/relationships/image" Target="../media/image36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s://freepngimg.com/png/17622-shield-png-clipart" TargetMode="External"/><Relationship Id="rId3" Type="http://schemas.openxmlformats.org/officeDocument/2006/relationships/image" Target="../media/image54.png"/><Relationship Id="rId7" Type="http://schemas.microsoft.com/office/2007/relationships/hdphoto" Target="../media/hdphoto3.wdp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5.png"/><Relationship Id="rId5" Type="http://schemas.microsoft.com/office/2007/relationships/hdphoto" Target="../media/hdphoto2.wdp"/><Relationship Id="rId4" Type="http://schemas.openxmlformats.org/officeDocument/2006/relationships/image" Target="../media/image38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image" Target="../media/image54.png"/><Relationship Id="rId7" Type="http://schemas.openxmlformats.org/officeDocument/2006/relationships/image" Target="../media/image5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6.png"/><Relationship Id="rId11" Type="http://schemas.openxmlformats.org/officeDocument/2006/relationships/hyperlink" Target="https://freepngimg.com/png/17622-shield-png-clipart" TargetMode="External"/><Relationship Id="rId5" Type="http://schemas.microsoft.com/office/2007/relationships/hdphoto" Target="../media/hdphoto2.wdp"/><Relationship Id="rId10" Type="http://schemas.microsoft.com/office/2007/relationships/hdphoto" Target="../media/hdphoto3.wdp"/><Relationship Id="rId4" Type="http://schemas.openxmlformats.org/officeDocument/2006/relationships/image" Target="../media/image38.png"/><Relationship Id="rId9" Type="http://schemas.openxmlformats.org/officeDocument/2006/relationships/image" Target="../media/image55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54.png"/><Relationship Id="rId7" Type="http://schemas.microsoft.com/office/2007/relationships/hdphoto" Target="../media/hdphoto2.wdp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8.png"/><Relationship Id="rId5" Type="http://schemas.microsoft.com/office/2007/relationships/hdphoto" Target="../media/hdphoto1.wdp"/><Relationship Id="rId10" Type="http://schemas.openxmlformats.org/officeDocument/2006/relationships/hyperlink" Target="https://freepngimg.com/png/17622-shield-png-clipart" TargetMode="External"/><Relationship Id="rId4" Type="http://schemas.openxmlformats.org/officeDocument/2006/relationships/image" Target="../media/image36.png"/><Relationship Id="rId9" Type="http://schemas.microsoft.com/office/2007/relationships/hdphoto" Target="../media/hdphoto3.wdp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s://freepngimg.com/png/17622-shield-png-clipart" TargetMode="External"/><Relationship Id="rId3" Type="http://schemas.openxmlformats.org/officeDocument/2006/relationships/image" Target="../media/image37.jpeg"/><Relationship Id="rId7" Type="http://schemas.microsoft.com/office/2007/relationships/hdphoto" Target="../media/hdphoto3.wdp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5.png"/><Relationship Id="rId5" Type="http://schemas.microsoft.com/office/2007/relationships/hdphoto" Target="../media/hdphoto1.wdp"/><Relationship Id="rId4" Type="http://schemas.openxmlformats.org/officeDocument/2006/relationships/image" Target="../media/image36.png"/></Relationships>
</file>

<file path=ppt/slides/_rels/slide29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54.png"/><Relationship Id="rId7" Type="http://schemas.openxmlformats.org/officeDocument/2006/relationships/image" Target="../media/image5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9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Relationship Id="rId9" Type="http://schemas.openxmlformats.org/officeDocument/2006/relationships/hyperlink" Target="https://freepngimg.com/png/17622-shield-png-clipart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7" Type="http://schemas.openxmlformats.org/officeDocument/2006/relationships/hyperlink" Target="https://freepngimg.com/png/17622-shield-png-clipart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6" Type="http://schemas.microsoft.com/office/2007/relationships/hdphoto" Target="../media/hdphoto3.wdp"/><Relationship Id="rId5" Type="http://schemas.openxmlformats.org/officeDocument/2006/relationships/image" Target="../media/image55.png"/><Relationship Id="rId4" Type="http://schemas.openxmlformats.org/officeDocument/2006/relationships/image" Target="../media/image33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1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2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3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4.jpeg"/><Relationship Id="rId7" Type="http://schemas.openxmlformats.org/officeDocument/2006/relationships/image" Target="../media/image37.jpeg"/><Relationship Id="rId12" Type="http://schemas.openxmlformats.org/officeDocument/2006/relationships/hyperlink" Target="https://freepngimg.com/png/17622-shield-png-clipart" TargetMode="External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3.xml"/><Relationship Id="rId6" Type="http://schemas.microsoft.com/office/2007/relationships/hdphoto" Target="../media/hdphoto1.wdp"/><Relationship Id="rId11" Type="http://schemas.microsoft.com/office/2007/relationships/hdphoto" Target="../media/hdphoto3.wdp"/><Relationship Id="rId5" Type="http://schemas.openxmlformats.org/officeDocument/2006/relationships/image" Target="../media/image36.png"/><Relationship Id="rId10" Type="http://schemas.openxmlformats.org/officeDocument/2006/relationships/image" Target="../media/image55.png"/><Relationship Id="rId4" Type="http://schemas.openxmlformats.org/officeDocument/2006/relationships/image" Target="../media/image35.jpeg"/><Relationship Id="rId9" Type="http://schemas.microsoft.com/office/2007/relationships/hdphoto" Target="../media/hdphoto2.wdp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hyperlink" Target="https://freepngimg.com/png/17622-shield-png-clipart" TargetMode="External"/><Relationship Id="rId3" Type="http://schemas.openxmlformats.org/officeDocument/2006/relationships/image" Target="../media/image54.png"/><Relationship Id="rId7" Type="http://schemas.microsoft.com/office/2007/relationships/hdphoto" Target="../media/hdphoto3.wdp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5.png"/><Relationship Id="rId5" Type="http://schemas.openxmlformats.org/officeDocument/2006/relationships/image" Target="../media/image67.png"/><Relationship Id="rId4" Type="http://schemas.openxmlformats.org/officeDocument/2006/relationships/image" Target="../media/image66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7.jpeg"/><Relationship Id="rId7" Type="http://schemas.openxmlformats.org/officeDocument/2006/relationships/image" Target="../media/image12.gif"/><Relationship Id="rId12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jpeg"/><Relationship Id="rId11" Type="http://schemas.openxmlformats.org/officeDocument/2006/relationships/image" Target="../media/image6.jpeg"/><Relationship Id="rId5" Type="http://schemas.openxmlformats.org/officeDocument/2006/relationships/image" Target="../media/image10.jpeg"/><Relationship Id="rId10" Type="http://schemas.openxmlformats.org/officeDocument/2006/relationships/image" Target="../media/image15.gif"/><Relationship Id="rId4" Type="http://schemas.openxmlformats.org/officeDocument/2006/relationships/image" Target="../media/image8.jpeg"/><Relationship Id="rId9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2.jpeg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ChangeArrowheads="1"/>
          </p:cNvSpPr>
          <p:nvPr/>
        </p:nvSpPr>
        <p:spPr bwMode="auto">
          <a:xfrm>
            <a:off x="0" y="1762126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endParaRPr lang="fr-FR" altLang="en-US" sz="4000" b="1" u="none">
              <a:solidFill>
                <a:schemeClr val="accent6"/>
              </a:solidFill>
            </a:endParaRPr>
          </a:p>
        </p:txBody>
      </p:sp>
      <p:pic>
        <p:nvPicPr>
          <p:cNvPr id="11" name="CERN-VIDEORUSH-2014-012-001-3000-kbps-1280x720-audio-64-kbps-stereo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90434" y="745956"/>
            <a:ext cx="4391132" cy="3425642"/>
          </a:xfrm>
          <a:prstGeom prst="rect">
            <a:avLst/>
          </a:prstGeom>
        </p:spPr>
      </p:pic>
      <p:sp>
        <p:nvSpPr>
          <p:cNvPr id="10" name="AutoShape 19"/>
          <p:cNvSpPr>
            <a:spLocks noChangeArrowheads="1"/>
          </p:cNvSpPr>
          <p:nvPr/>
        </p:nvSpPr>
        <p:spPr bwMode="auto">
          <a:xfrm>
            <a:off x="4572000" y="592385"/>
            <a:ext cx="4576311" cy="3755254"/>
          </a:xfrm>
          <a:prstGeom prst="wedgeRoundRectCallout">
            <a:avLst>
              <a:gd name="adj1" fmla="val -21102"/>
              <a:gd name="adj2" fmla="val 49898"/>
              <a:gd name="adj3" fmla="val 16667"/>
            </a:avLst>
          </a:prstGeom>
          <a:noFill/>
          <a:ln w="381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GB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Verdana Pro Black" panose="020F0502020204030204" pitchFamily="34" charset="0"/>
                <a:ea typeface="ADLaM Display" panose="020F0502020204030204" pitchFamily="2" charset="0"/>
                <a:cs typeface="ADLaM Display" panose="020F0502020204030204" pitchFamily="2" charset="0"/>
              </a:rPr>
              <a:t>CERN</a:t>
            </a:r>
            <a:br>
              <a:rPr lang="en-GB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Verdana Pro Black" panose="020F0502020204030204" pitchFamily="34" charset="0"/>
                <a:ea typeface="ADLaM Display" panose="020F0502020204030204" pitchFamily="2" charset="0"/>
                <a:cs typeface="ADLaM Display" panose="020F0502020204030204" pitchFamily="2" charset="0"/>
              </a:rPr>
            </a:br>
            <a:r>
              <a:rPr lang="en-GB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Verdana Pro Black" panose="020F0502020204030204" pitchFamily="34" charset="0"/>
                <a:ea typeface="ADLaM Display" panose="020F0502020204030204" pitchFamily="2" charset="0"/>
                <a:cs typeface="ADLaM Display" panose="020F0502020204030204" pitchFamily="2" charset="0"/>
              </a:rPr>
              <a:t>Computer Security</a:t>
            </a:r>
          </a:p>
          <a:p>
            <a:pPr algn="ctr"/>
            <a:r>
              <a:rPr lang="en-GB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Verdana Pro Black" panose="020F0502020204030204" pitchFamily="34" charset="0"/>
                <a:ea typeface="ADLaM Display" panose="020F0502020204030204" pitchFamily="2" charset="0"/>
                <a:cs typeface="ADLaM Display" panose="020F0502020204030204" pitchFamily="2" charset="0"/>
              </a:rPr>
              <a:t>Controls</a:t>
            </a:r>
            <a:endParaRPr lang="en-GB" sz="4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Verdana Pro Black" panose="020F0502020204030204" pitchFamily="34" charset="0"/>
              <a:ea typeface="ADLaM Display" panose="020F0502020204030204" pitchFamily="2" charset="0"/>
              <a:cs typeface="ADLaM Display" panose="020F0502020204030204" pitchFamily="2" charset="0"/>
            </a:endParaRPr>
          </a:p>
        </p:txBody>
      </p:sp>
      <p:cxnSp>
        <p:nvCxnSpPr>
          <p:cNvPr id="7" name="Straight Connector 6"/>
          <p:cNvCxnSpPr/>
          <p:nvPr/>
        </p:nvCxnSpPr>
        <p:spPr bwMode="auto">
          <a:xfrm>
            <a:off x="4572000" y="665838"/>
            <a:ext cx="0" cy="3583172"/>
          </a:xfrm>
          <a:prstGeom prst="line">
            <a:avLst/>
          </a:prstGeom>
          <a:ln>
            <a:solidFill>
              <a:srgbClr val="3861AA"/>
            </a:solidFill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333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video>
              <p:cMediaNode vol="80000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11"/>
                </p:tgtEl>
              </p:cMediaNode>
            </p:vide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>
            <a:extLst>
              <a:ext uri="{FF2B5EF4-FFF2-40B4-BE49-F238E27FC236}">
                <a16:creationId xmlns:a16="http://schemas.microsoft.com/office/drawing/2014/main" id="{ECD56C7B-F312-6ABF-9D40-E6D177964E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330431" cy="4785066"/>
          </a:xfrm>
          <a:prstGeom prst="rect">
            <a:avLst/>
          </a:prstGeom>
        </p:spPr>
      </p:pic>
      <p:pic>
        <p:nvPicPr>
          <p:cNvPr id="17" name="Picture 16" descr="https://cds.cern.ch/record/1645649/files/World_users_by_Nat_2014a.jpg?subformat=icon-640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68840" y="522599"/>
            <a:ext cx="7132412" cy="3605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98371BEB-176A-327F-C6A0-7AFAE54E9A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CERN Staff &amp; Users</a:t>
            </a:r>
          </a:p>
        </p:txBody>
      </p:sp>
    </p:spTree>
    <p:extLst>
      <p:ext uri="{BB962C8B-B14F-4D97-AF65-F5344CB8AC3E}">
        <p14:creationId xmlns:p14="http://schemas.microsoft.com/office/powerpoint/2010/main" val="508208260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s://mediastream.cern.ch/MediaArchive/Photo/Public/2006/0611003/0611003_04/0611003_04-A4-at-144-dpi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7163" y="1133395"/>
            <a:ext cx="4812835" cy="3221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Academic Freedom</a:t>
            </a:r>
          </a:p>
        </p:txBody>
      </p:sp>
      <p:sp>
        <p:nvSpPr>
          <p:cNvPr id="3" name="AutoShape 19"/>
          <p:cNvSpPr>
            <a:spLocks noChangeArrowheads="1"/>
          </p:cNvSpPr>
          <p:nvPr/>
        </p:nvSpPr>
        <p:spPr bwMode="auto">
          <a:xfrm>
            <a:off x="61685" y="237211"/>
            <a:ext cx="4667796" cy="999809"/>
          </a:xfrm>
          <a:prstGeom prst="wedgeRoundRectCallout">
            <a:avLst>
              <a:gd name="adj1" fmla="val 23487"/>
              <a:gd name="adj2" fmla="val 91914"/>
              <a:gd name="adj3" fmla="val 16667"/>
            </a:avLst>
          </a:prstGeom>
          <a:solidFill>
            <a:schemeClr val="bg1">
              <a:alpha val="85097"/>
            </a:schemeClr>
          </a:solidFill>
          <a:ln w="38100" algn="ctr">
            <a:solidFill>
              <a:srgbClr val="0070C0"/>
            </a:solidFill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en-GB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“May I point out that I do not have a tail and do not feel like being </a:t>
            </a:r>
            <a:r>
              <a:rPr lang="en-GB" sz="2000" b="1" dirty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treated like a circus dog</a:t>
            </a:r>
            <a:r>
              <a:rPr lang="en-GB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.”</a:t>
            </a:r>
          </a:p>
        </p:txBody>
      </p:sp>
      <p:sp>
        <p:nvSpPr>
          <p:cNvPr id="4" name="AutoShape 19"/>
          <p:cNvSpPr>
            <a:spLocks noChangeArrowheads="1"/>
          </p:cNvSpPr>
          <p:nvPr/>
        </p:nvSpPr>
        <p:spPr bwMode="auto">
          <a:xfrm>
            <a:off x="5082179" y="234200"/>
            <a:ext cx="3962401" cy="1056568"/>
          </a:xfrm>
          <a:prstGeom prst="wedgeRoundRectCallout">
            <a:avLst>
              <a:gd name="adj1" fmla="val -59394"/>
              <a:gd name="adj2" fmla="val 80395"/>
              <a:gd name="adj3" fmla="val 16667"/>
            </a:avLst>
          </a:prstGeom>
          <a:solidFill>
            <a:schemeClr val="bg1">
              <a:alpha val="85097"/>
            </a:schemeClr>
          </a:solidFill>
          <a:ln w="38100" algn="ctr">
            <a:solidFill>
              <a:srgbClr val="0070C0"/>
            </a:solidFill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en-GB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3861AA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“Why there are </a:t>
            </a:r>
            <a:r>
              <a:rPr lang="en-GB" sz="2000" b="1" dirty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idiotic policies </a:t>
            </a:r>
            <a:r>
              <a:rPr lang="en-GB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3861AA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 place to forbid use of certain technologies?”</a:t>
            </a:r>
          </a:p>
        </p:txBody>
      </p:sp>
      <p:sp>
        <p:nvSpPr>
          <p:cNvPr id="7" name="AutoShape 19"/>
          <p:cNvSpPr>
            <a:spLocks noChangeArrowheads="1"/>
          </p:cNvSpPr>
          <p:nvPr/>
        </p:nvSpPr>
        <p:spPr bwMode="auto">
          <a:xfrm>
            <a:off x="5716449" y="1385249"/>
            <a:ext cx="3226527" cy="3025131"/>
          </a:xfrm>
          <a:prstGeom prst="wedgeRoundRectCallout">
            <a:avLst>
              <a:gd name="adj1" fmla="val -60713"/>
              <a:gd name="adj2" fmla="val -15418"/>
              <a:gd name="adj3" fmla="val 16667"/>
            </a:avLst>
          </a:prstGeom>
          <a:solidFill>
            <a:schemeClr val="bg1">
              <a:alpha val="85097"/>
            </a:schemeClr>
          </a:solidFill>
          <a:ln w="38100" algn="ctr">
            <a:solidFill>
              <a:srgbClr val="0070C0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GB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“I fully recognise the importance of computer security at CERN</a:t>
            </a:r>
            <a:r>
              <a:rPr lang="en-GB" sz="20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. However, </a:t>
            </a:r>
            <a:r>
              <a:rPr lang="en-GB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am not sure that you have yet appreciated that </a:t>
            </a:r>
            <a:r>
              <a:rPr lang="en-GB" sz="2000" b="1" dirty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computer security is not the raison d'être </a:t>
            </a:r>
            <a:r>
              <a:rPr lang="en-GB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of CERN...” </a:t>
            </a:r>
          </a:p>
        </p:txBody>
      </p:sp>
      <p:sp>
        <p:nvSpPr>
          <p:cNvPr id="8" name="AutoShape 19"/>
          <p:cNvSpPr>
            <a:spLocks noChangeArrowheads="1"/>
          </p:cNvSpPr>
          <p:nvPr/>
        </p:nvSpPr>
        <p:spPr bwMode="auto">
          <a:xfrm>
            <a:off x="77446" y="1290768"/>
            <a:ext cx="2988698" cy="3064096"/>
          </a:xfrm>
          <a:prstGeom prst="wedgeRoundRectCallout">
            <a:avLst>
              <a:gd name="adj1" fmla="val 68527"/>
              <a:gd name="adj2" fmla="val 16595"/>
              <a:gd name="adj3" fmla="val 16667"/>
            </a:avLst>
          </a:prstGeom>
          <a:solidFill>
            <a:schemeClr val="bg1">
              <a:alpha val="85097"/>
            </a:schemeClr>
          </a:solidFill>
          <a:ln w="38100" algn="ctr">
            <a:solidFill>
              <a:srgbClr val="0070C0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GB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3861AA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“I failed to pass the security courses, the questions were so stupid, that sometimes it's difficult to answer. If you want to meet with me personally, </a:t>
            </a:r>
            <a:r>
              <a:rPr lang="en-GB" sz="2000" b="1" dirty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can teach you computer security</a:t>
            </a:r>
            <a:r>
              <a:rPr lang="en-GB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3861AA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.”</a:t>
            </a:r>
          </a:p>
        </p:txBody>
      </p:sp>
    </p:spTree>
    <p:extLst>
      <p:ext uri="{BB962C8B-B14F-4D97-AF65-F5344CB8AC3E}">
        <p14:creationId xmlns:p14="http://schemas.microsoft.com/office/powerpoint/2010/main" val="3872613614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7" grpId="0" animBg="1"/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“Security” Risk Matrix</a:t>
            </a:r>
          </a:p>
        </p:txBody>
      </p:sp>
      <p:graphicFrame>
        <p:nvGraphicFramePr>
          <p:cNvPr id="19" name="Table 18"/>
          <p:cNvGraphicFramePr>
            <a:graphicFrameLocks noGrp="1"/>
          </p:cNvGraphicFramePr>
          <p:nvPr/>
        </p:nvGraphicFramePr>
        <p:xfrm>
          <a:off x="176695" y="290707"/>
          <a:ext cx="8753168" cy="4038800"/>
        </p:xfrm>
        <a:graphic>
          <a:graphicData uri="http://schemas.openxmlformats.org/drawingml/2006/table">
            <a:tbl>
              <a:tblPr firstRow="1" bandRow="1"/>
              <a:tblGrid>
                <a:gridCol w="21882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882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882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8829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34340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2400" dirty="0"/>
                        <a:t>Operational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2400" dirty="0"/>
                        <a:t>Financial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2400" dirty="0"/>
                        <a:t>Legal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2400" dirty="0"/>
                        <a:t>Reputational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446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000" dirty="0"/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000" dirty="0"/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000" dirty="0"/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000" dirty="0"/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0" name="AutoShape 19"/>
          <p:cNvSpPr>
            <a:spLocks noChangeArrowheads="1"/>
          </p:cNvSpPr>
          <p:nvPr/>
        </p:nvSpPr>
        <p:spPr bwMode="auto">
          <a:xfrm>
            <a:off x="6783974" y="3870756"/>
            <a:ext cx="1675490" cy="349649"/>
          </a:xfrm>
          <a:prstGeom prst="wedgeRoundRectCallout">
            <a:avLst>
              <a:gd name="adj1" fmla="val -21102"/>
              <a:gd name="adj2" fmla="val 49898"/>
              <a:gd name="adj3" fmla="val 16667"/>
            </a:avLst>
          </a:prstGeom>
          <a:solidFill>
            <a:sysClr val="window" lastClr="FFFFFF">
              <a:alpha val="85097"/>
            </a:sysClr>
          </a:solidFill>
          <a:ln w="38100" algn="ctr">
            <a:solidFill>
              <a:srgbClr val="3861AA"/>
            </a:solidFill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>
                <a:ln w="12700">
                  <a:noFill/>
                  <a:prstDash val="solid"/>
                </a:ln>
                <a:solidFill>
                  <a:srgbClr val="3861AA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libri"/>
              </a:rPr>
              <a:t>Water-Holing</a:t>
            </a:r>
            <a:endParaRPr kumimoji="0" lang="en-US" sz="1800" b="1" i="0" u="none" strike="noStrike" kern="0" cap="none" spc="0" normalizeH="0" baseline="0" noProof="0" dirty="0">
              <a:ln w="12700">
                <a:noFill/>
                <a:prstDash val="solid"/>
              </a:ln>
              <a:solidFill>
                <a:srgbClr val="3861AA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alibri"/>
            </a:endParaRPr>
          </a:p>
        </p:txBody>
      </p:sp>
      <p:sp>
        <p:nvSpPr>
          <p:cNvPr id="21" name="AutoShape 19"/>
          <p:cNvSpPr>
            <a:spLocks noChangeArrowheads="1"/>
          </p:cNvSpPr>
          <p:nvPr/>
        </p:nvSpPr>
        <p:spPr bwMode="auto">
          <a:xfrm>
            <a:off x="268411" y="2633718"/>
            <a:ext cx="4541962" cy="346998"/>
          </a:xfrm>
          <a:prstGeom prst="wedgeRoundRectCallout">
            <a:avLst>
              <a:gd name="adj1" fmla="val -21102"/>
              <a:gd name="adj2" fmla="val 49898"/>
              <a:gd name="adj3" fmla="val 16667"/>
            </a:avLst>
          </a:prstGeom>
          <a:solidFill>
            <a:sysClr val="window" lastClr="FFFFFF">
              <a:alpha val="85097"/>
            </a:sysClr>
          </a:solidFill>
          <a:ln w="38100" algn="ctr">
            <a:solidFill>
              <a:srgbClr val="3861AA"/>
            </a:solidFill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>
                <a:ln w="12700">
                  <a:noFill/>
                  <a:prstDash val="solid"/>
                </a:ln>
                <a:solidFill>
                  <a:prstClr val="black">
                    <a:lumMod val="75000"/>
                  </a:prst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libri"/>
              </a:rPr>
              <a:t>Misuse of compute power</a:t>
            </a:r>
          </a:p>
        </p:txBody>
      </p:sp>
      <p:sp>
        <p:nvSpPr>
          <p:cNvPr id="22" name="AutoShape 19"/>
          <p:cNvSpPr>
            <a:spLocks noChangeArrowheads="1"/>
          </p:cNvSpPr>
          <p:nvPr/>
        </p:nvSpPr>
        <p:spPr bwMode="auto">
          <a:xfrm>
            <a:off x="2521959" y="813709"/>
            <a:ext cx="2377721" cy="350363"/>
          </a:xfrm>
          <a:prstGeom prst="wedgeRoundRectCallout">
            <a:avLst>
              <a:gd name="adj1" fmla="val -21102"/>
              <a:gd name="adj2" fmla="val 49898"/>
              <a:gd name="adj3" fmla="val 16667"/>
            </a:avLst>
          </a:prstGeom>
          <a:solidFill>
            <a:sysClr val="window" lastClr="FFFFFF">
              <a:alpha val="85097"/>
            </a:sysClr>
          </a:solidFill>
          <a:ln w="38100" algn="ctr">
            <a:solidFill>
              <a:srgbClr val="3861AA"/>
            </a:solidFill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>
                <a:ln w="12700">
                  <a:noFill/>
                  <a:prstDash val="solid"/>
                </a:ln>
                <a:solidFill>
                  <a:srgbClr val="3861AA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libri"/>
              </a:rPr>
              <a:t>Violation of copyrights</a:t>
            </a:r>
            <a:endParaRPr kumimoji="0" lang="en-US" sz="1800" b="1" i="0" u="none" strike="noStrike" kern="0" cap="none" spc="0" normalizeH="0" baseline="0" noProof="0" dirty="0">
              <a:ln w="12700">
                <a:noFill/>
                <a:prstDash val="solid"/>
              </a:ln>
              <a:solidFill>
                <a:srgbClr val="3861AA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alibri"/>
            </a:endParaRPr>
          </a:p>
        </p:txBody>
      </p:sp>
      <p:sp>
        <p:nvSpPr>
          <p:cNvPr id="23" name="AutoShape 19"/>
          <p:cNvSpPr>
            <a:spLocks noChangeArrowheads="1"/>
          </p:cNvSpPr>
          <p:nvPr/>
        </p:nvSpPr>
        <p:spPr bwMode="auto">
          <a:xfrm>
            <a:off x="268411" y="3153393"/>
            <a:ext cx="4508353" cy="349649"/>
          </a:xfrm>
          <a:prstGeom prst="wedgeRoundRectCallout">
            <a:avLst>
              <a:gd name="adj1" fmla="val -21102"/>
              <a:gd name="adj2" fmla="val 49898"/>
              <a:gd name="adj3" fmla="val 16667"/>
            </a:avLst>
          </a:prstGeom>
          <a:solidFill>
            <a:sysClr val="window" lastClr="FFFFFF">
              <a:alpha val="85097"/>
            </a:sysClr>
          </a:solidFill>
          <a:ln w="38100" algn="ctr">
            <a:solidFill>
              <a:srgbClr val="3861AA"/>
            </a:solidFill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>
                <a:ln w="12700">
                  <a:noFill/>
                  <a:prstDash val="solid"/>
                </a:ln>
                <a:solidFill>
                  <a:prstClr val="black">
                    <a:lumMod val="75000"/>
                  </a:prst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libri"/>
              </a:rPr>
              <a:t>Impersonation</a:t>
            </a:r>
          </a:p>
        </p:txBody>
      </p:sp>
      <p:sp>
        <p:nvSpPr>
          <p:cNvPr id="24" name="AutoShape 19"/>
          <p:cNvSpPr>
            <a:spLocks noChangeArrowheads="1"/>
          </p:cNvSpPr>
          <p:nvPr/>
        </p:nvSpPr>
        <p:spPr bwMode="auto">
          <a:xfrm>
            <a:off x="3721322" y="2136599"/>
            <a:ext cx="2003719" cy="350362"/>
          </a:xfrm>
          <a:prstGeom prst="wedgeRoundRectCallout">
            <a:avLst>
              <a:gd name="adj1" fmla="val -21102"/>
              <a:gd name="adj2" fmla="val 49898"/>
              <a:gd name="adj3" fmla="val 16667"/>
            </a:avLst>
          </a:prstGeom>
          <a:solidFill>
            <a:sysClr val="window" lastClr="FFFFFF">
              <a:alpha val="85097"/>
            </a:sysClr>
          </a:solidFill>
          <a:ln w="38100" algn="ctr">
            <a:solidFill>
              <a:srgbClr val="3861AA"/>
            </a:solidFill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>
                <a:ln w="12700">
                  <a:noFill/>
                  <a:prstDash val="solid"/>
                </a:ln>
                <a:solidFill>
                  <a:prstClr val="black">
                    <a:lumMod val="75000"/>
                  </a:prst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libri"/>
              </a:rPr>
              <a:t>Data theft</a:t>
            </a:r>
          </a:p>
        </p:txBody>
      </p:sp>
      <p:sp>
        <p:nvSpPr>
          <p:cNvPr id="25" name="AutoShape 19"/>
          <p:cNvSpPr>
            <a:spLocks noChangeArrowheads="1"/>
          </p:cNvSpPr>
          <p:nvPr/>
        </p:nvSpPr>
        <p:spPr bwMode="auto">
          <a:xfrm>
            <a:off x="6179291" y="2307549"/>
            <a:ext cx="2648618" cy="349649"/>
          </a:xfrm>
          <a:prstGeom prst="wedgeRoundRectCallout">
            <a:avLst>
              <a:gd name="adj1" fmla="val -21102"/>
              <a:gd name="adj2" fmla="val 49898"/>
              <a:gd name="adj3" fmla="val 16667"/>
            </a:avLst>
          </a:prstGeom>
          <a:solidFill>
            <a:sysClr val="window" lastClr="FFFFFF">
              <a:alpha val="85097"/>
            </a:sysClr>
          </a:solidFill>
          <a:ln w="38100" algn="ctr">
            <a:solidFill>
              <a:srgbClr val="3861AA"/>
            </a:solidFill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>
                <a:ln w="12700">
                  <a:noFill/>
                  <a:prstDash val="solid"/>
                </a:ln>
                <a:solidFill>
                  <a:srgbClr val="3861AA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libri"/>
              </a:rPr>
              <a:t>Attacking third parties</a:t>
            </a:r>
          </a:p>
        </p:txBody>
      </p:sp>
      <p:sp>
        <p:nvSpPr>
          <p:cNvPr id="26" name="AutoShape 19"/>
          <p:cNvSpPr>
            <a:spLocks noChangeArrowheads="1"/>
          </p:cNvSpPr>
          <p:nvPr/>
        </p:nvSpPr>
        <p:spPr bwMode="auto">
          <a:xfrm>
            <a:off x="6848062" y="2931289"/>
            <a:ext cx="2037191" cy="349649"/>
          </a:xfrm>
          <a:prstGeom prst="wedgeRoundRectCallout">
            <a:avLst>
              <a:gd name="adj1" fmla="val -21102"/>
              <a:gd name="adj2" fmla="val 49898"/>
              <a:gd name="adj3" fmla="val 16667"/>
            </a:avLst>
          </a:prstGeom>
          <a:solidFill>
            <a:sysClr val="window" lastClr="FFFFFF">
              <a:alpha val="85097"/>
            </a:sysClr>
          </a:solidFill>
          <a:ln w="38100" algn="ctr">
            <a:solidFill>
              <a:srgbClr val="3861AA"/>
            </a:solidFill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>
                <a:ln w="12700">
                  <a:noFill/>
                  <a:prstDash val="solid"/>
                </a:ln>
                <a:solidFill>
                  <a:prstClr val="black">
                    <a:lumMod val="75000"/>
                  </a:prst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libri"/>
              </a:rPr>
              <a:t>Defacement</a:t>
            </a:r>
          </a:p>
        </p:txBody>
      </p:sp>
      <p:sp>
        <p:nvSpPr>
          <p:cNvPr id="27" name="AutoShape 19"/>
          <p:cNvSpPr>
            <a:spLocks noChangeArrowheads="1"/>
          </p:cNvSpPr>
          <p:nvPr/>
        </p:nvSpPr>
        <p:spPr bwMode="auto">
          <a:xfrm>
            <a:off x="3170619" y="1237229"/>
            <a:ext cx="2743199" cy="350363"/>
          </a:xfrm>
          <a:prstGeom prst="wedgeRoundRectCallout">
            <a:avLst>
              <a:gd name="adj1" fmla="val -21102"/>
              <a:gd name="adj2" fmla="val 49898"/>
              <a:gd name="adj3" fmla="val 16667"/>
            </a:avLst>
          </a:prstGeom>
          <a:solidFill>
            <a:sysClr val="window" lastClr="FFFFFF">
              <a:alpha val="85097"/>
            </a:sysClr>
          </a:solidFill>
          <a:ln w="38100" algn="ctr">
            <a:solidFill>
              <a:srgbClr val="3861AA"/>
            </a:solidFill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>
                <a:ln w="12700">
                  <a:noFill/>
                  <a:prstDash val="solid"/>
                </a:ln>
                <a:solidFill>
                  <a:prstClr val="black">
                    <a:lumMod val="75000"/>
                  </a:prst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libri"/>
              </a:rPr>
              <a:t>License infringements</a:t>
            </a:r>
          </a:p>
        </p:txBody>
      </p:sp>
      <p:sp>
        <p:nvSpPr>
          <p:cNvPr id="28" name="AutoShape 19"/>
          <p:cNvSpPr>
            <a:spLocks noChangeArrowheads="1"/>
          </p:cNvSpPr>
          <p:nvPr/>
        </p:nvSpPr>
        <p:spPr bwMode="auto">
          <a:xfrm>
            <a:off x="268411" y="1369613"/>
            <a:ext cx="2328888" cy="349649"/>
          </a:xfrm>
          <a:prstGeom prst="wedgeRoundRectCallout">
            <a:avLst>
              <a:gd name="adj1" fmla="val -21102"/>
              <a:gd name="adj2" fmla="val 49898"/>
              <a:gd name="adj3" fmla="val 16667"/>
            </a:avLst>
          </a:prstGeom>
          <a:solidFill>
            <a:sysClr val="window" lastClr="FFFFFF">
              <a:alpha val="85097"/>
            </a:sysClr>
          </a:solidFill>
          <a:ln w="38100" algn="ctr">
            <a:solidFill>
              <a:srgbClr val="3861AA"/>
            </a:solidFill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>
                <a:ln w="12700">
                  <a:noFill/>
                  <a:prstDash val="solid"/>
                </a:ln>
                <a:solidFill>
                  <a:srgbClr val="3861AA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libri"/>
              </a:rPr>
              <a:t>Sabotage</a:t>
            </a:r>
            <a:endParaRPr kumimoji="0" lang="en-US" sz="1800" b="1" i="0" u="none" strike="noStrike" kern="0" cap="none" spc="0" normalizeH="0" baseline="0" noProof="0" dirty="0">
              <a:ln w="12700">
                <a:noFill/>
                <a:prstDash val="solid"/>
              </a:ln>
              <a:solidFill>
                <a:srgbClr val="3861AA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alibri"/>
            </a:endParaRPr>
          </a:p>
        </p:txBody>
      </p:sp>
      <p:sp>
        <p:nvSpPr>
          <p:cNvPr id="29" name="AutoShape 19"/>
          <p:cNvSpPr>
            <a:spLocks noChangeArrowheads="1"/>
          </p:cNvSpPr>
          <p:nvPr/>
        </p:nvSpPr>
        <p:spPr bwMode="auto">
          <a:xfrm>
            <a:off x="3301924" y="1688610"/>
            <a:ext cx="2949678" cy="350363"/>
          </a:xfrm>
          <a:prstGeom prst="wedgeRoundRectCallout">
            <a:avLst>
              <a:gd name="adj1" fmla="val -21102"/>
              <a:gd name="adj2" fmla="val 49898"/>
              <a:gd name="adj3" fmla="val 16667"/>
            </a:avLst>
          </a:prstGeom>
          <a:solidFill>
            <a:sysClr val="window" lastClr="FFFFFF">
              <a:alpha val="85097"/>
            </a:sysClr>
          </a:solidFill>
          <a:ln w="38100" algn="ctr">
            <a:solidFill>
              <a:srgbClr val="3861AA"/>
            </a:solidFill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>
                <a:ln w="12700">
                  <a:noFill/>
                  <a:prstDash val="solid"/>
                </a:ln>
                <a:solidFill>
                  <a:srgbClr val="3861AA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libri"/>
              </a:rPr>
              <a:t>Financial fraud</a:t>
            </a:r>
            <a:endParaRPr kumimoji="0" lang="en-US" sz="1800" b="1" i="0" u="none" strike="noStrike" kern="0" cap="none" spc="0" normalizeH="0" baseline="0" noProof="0" dirty="0">
              <a:ln w="12700">
                <a:noFill/>
                <a:prstDash val="solid"/>
              </a:ln>
              <a:solidFill>
                <a:srgbClr val="3861AA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alibri"/>
            </a:endParaRPr>
          </a:p>
        </p:txBody>
      </p:sp>
      <p:sp>
        <p:nvSpPr>
          <p:cNvPr id="30" name="AutoShape 19"/>
          <p:cNvSpPr>
            <a:spLocks noChangeArrowheads="1"/>
          </p:cNvSpPr>
          <p:nvPr/>
        </p:nvSpPr>
        <p:spPr bwMode="auto">
          <a:xfrm>
            <a:off x="1085393" y="3745847"/>
            <a:ext cx="1176529" cy="350362"/>
          </a:xfrm>
          <a:prstGeom prst="wedgeRoundRectCallout">
            <a:avLst>
              <a:gd name="adj1" fmla="val -21102"/>
              <a:gd name="adj2" fmla="val 49898"/>
              <a:gd name="adj3" fmla="val 16667"/>
            </a:avLst>
          </a:prstGeom>
          <a:solidFill>
            <a:sysClr val="window" lastClr="FFFFFF">
              <a:alpha val="85097"/>
            </a:sysClr>
          </a:solidFill>
          <a:ln w="38100" algn="ctr">
            <a:solidFill>
              <a:srgbClr val="3861AA"/>
            </a:solidFill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>
                <a:ln w="12700">
                  <a:noFill/>
                  <a:prstDash val="solid"/>
                </a:ln>
                <a:solidFill>
                  <a:prstClr val="black">
                    <a:lumMod val="75000"/>
                  </a:prst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libri"/>
              </a:rPr>
              <a:t>Espionage</a:t>
            </a:r>
          </a:p>
        </p:txBody>
      </p:sp>
    </p:spTree>
    <p:extLst>
      <p:ext uri="{BB962C8B-B14F-4D97-AF65-F5344CB8AC3E}">
        <p14:creationId xmlns:p14="http://schemas.microsoft.com/office/powerpoint/2010/main" val="1729672813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19"/>
          <p:cNvSpPr>
            <a:spLocks noChangeArrowheads="1"/>
          </p:cNvSpPr>
          <p:nvPr/>
        </p:nvSpPr>
        <p:spPr bwMode="auto">
          <a:xfrm>
            <a:off x="152438" y="142701"/>
            <a:ext cx="8701416" cy="1301869"/>
          </a:xfrm>
          <a:prstGeom prst="wedgeRoundRectCallout">
            <a:avLst>
              <a:gd name="adj1" fmla="val -21102"/>
              <a:gd name="adj2" fmla="val 49898"/>
              <a:gd name="adj3" fmla="val 16667"/>
            </a:avLst>
          </a:prstGeom>
          <a:solidFill>
            <a:schemeClr val="bg1">
              <a:alpha val="85097"/>
            </a:schemeClr>
          </a:solidFill>
          <a:ln w="38100" algn="ctr">
            <a:solidFill>
              <a:srgbClr val="3861AA"/>
            </a:solidFill>
            <a:miter lim="800000"/>
            <a:headEnd/>
            <a:tailEnd/>
          </a:ln>
        </p:spPr>
        <p:txBody>
          <a:bodyPr anchor="ctr"/>
          <a:lstStyle/>
          <a:p>
            <a:pPr defTabSz="685800"/>
            <a:r>
              <a:rPr lang="en-GB" sz="4000" b="1" dirty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3861AA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/>
              </a:rPr>
              <a:t>Scope:</a:t>
            </a:r>
            <a:br>
              <a:rPr lang="en-GB" sz="4000" b="1" dirty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3861AA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/>
              </a:rPr>
            </a:br>
            <a:r>
              <a:rPr lang="en-GB" sz="4000" b="1" dirty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3861AA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/>
              </a:rPr>
              <a:t>CERN  ̶  Know your (security) footprint</a:t>
            </a:r>
          </a:p>
        </p:txBody>
      </p:sp>
      <p:sp>
        <p:nvSpPr>
          <p:cNvPr id="12" name="AutoShape 19"/>
          <p:cNvSpPr>
            <a:spLocks noChangeArrowheads="1"/>
          </p:cNvSpPr>
          <p:nvPr/>
        </p:nvSpPr>
        <p:spPr bwMode="auto">
          <a:xfrm>
            <a:off x="152438" y="1600200"/>
            <a:ext cx="8701416" cy="1357688"/>
          </a:xfrm>
          <a:prstGeom prst="wedgeRoundRectCallout">
            <a:avLst>
              <a:gd name="adj1" fmla="val -21102"/>
              <a:gd name="adj2" fmla="val 49898"/>
              <a:gd name="adj3" fmla="val 16667"/>
            </a:avLst>
          </a:prstGeom>
          <a:ln w="44450">
            <a:solidFill>
              <a:srgbClr val="FF0000"/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defTabSz="685800"/>
            <a:r>
              <a:rPr lang="en-GB" sz="4000" b="1" dirty="0">
                <a:ln w="22225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latin typeface="Calibri"/>
              </a:rPr>
              <a:t>Risks:</a:t>
            </a:r>
            <a:br>
              <a:rPr lang="en-GB" sz="4000" b="1" dirty="0">
                <a:ln w="22225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latin typeface="Calibri"/>
              </a:rPr>
            </a:br>
            <a:r>
              <a:rPr lang="en-GB" sz="4000" b="1" dirty="0">
                <a:ln w="22225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latin typeface="Calibri"/>
              </a:rPr>
              <a:t>Adversaries &amp; Attack Vectors</a:t>
            </a:r>
          </a:p>
        </p:txBody>
      </p:sp>
    </p:spTree>
    <p:extLst>
      <p:ext uri="{BB962C8B-B14F-4D97-AF65-F5344CB8AC3E}">
        <p14:creationId xmlns:p14="http://schemas.microsoft.com/office/powerpoint/2010/main" val="3926451736"/>
      </p:ext>
    </p:extLst>
  </p:cSld>
  <p:clrMapOvr>
    <a:masterClrMapping/>
  </p:clrMapOvr>
  <p:transition spd="med">
    <p:pull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19"/>
          <p:cNvSpPr>
            <a:spLocks noChangeArrowheads="1"/>
          </p:cNvSpPr>
          <p:nvPr/>
        </p:nvSpPr>
        <p:spPr bwMode="auto">
          <a:xfrm>
            <a:off x="465992" y="532451"/>
            <a:ext cx="8168053" cy="3197578"/>
          </a:xfrm>
          <a:prstGeom prst="wedgeRoundRectCallout">
            <a:avLst>
              <a:gd name="adj1" fmla="val -21102"/>
              <a:gd name="adj2" fmla="val 49898"/>
              <a:gd name="adj3" fmla="val 16667"/>
            </a:avLst>
          </a:prstGeom>
          <a:solidFill>
            <a:schemeClr val="bg1">
              <a:alpha val="85097"/>
            </a:schemeClr>
          </a:solidFill>
          <a:ln w="38100" algn="ctr">
            <a:solidFill>
              <a:srgbClr val="3861AA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GB" sz="4267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3861AA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Like any other company, organization or university, CERN is under permanent attack.</a:t>
            </a:r>
          </a:p>
        </p:txBody>
      </p:sp>
    </p:spTree>
    <p:extLst>
      <p:ext uri="{BB962C8B-B14F-4D97-AF65-F5344CB8AC3E}">
        <p14:creationId xmlns:p14="http://schemas.microsoft.com/office/powerpoint/2010/main" val="1330411171"/>
      </p:ext>
    </p:extLst>
  </p:cSld>
  <p:clrMapOvr>
    <a:masterClrMapping/>
  </p:clrMapOvr>
  <p:transition spd="med">
    <p:pull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28C9DF-BC33-E2C4-AEFF-063A91B7BD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Multiple Adversaries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72B1F71-860F-3F45-8F67-9C69505377B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5177" y="45719"/>
            <a:ext cx="6431151" cy="45274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DB396FA-E03F-D0AC-7E8E-E83B9121AD0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37210" y="45719"/>
            <a:ext cx="2526370" cy="45274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Picture 14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9C11079A-345C-1206-EA1C-7446697FEA5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6821" y="131458"/>
            <a:ext cx="3409275" cy="43594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02E77FC-8FC0-60DE-EDBB-7FF92185812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6297" y="154788"/>
            <a:ext cx="5420882" cy="27618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9B52F33-72CA-6951-450E-73C42C9FE5B6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476297" y="3095941"/>
            <a:ext cx="5420882" cy="1212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 descr="A group of people walking in a city&#10;&#10;Description automatically generated">
            <a:extLst>
              <a:ext uri="{FF2B5EF4-FFF2-40B4-BE49-F238E27FC236}">
                <a16:creationId xmlns:a16="http://schemas.microsoft.com/office/drawing/2014/main" id="{2CD1ED8D-051F-78C0-9AB2-17C7EBEB0FC1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834051" y="830633"/>
            <a:ext cx="3925321" cy="30489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11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F708EF61-FAB7-AEB6-BC46-1A2CBA0AE475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95409" y="659967"/>
            <a:ext cx="4456999" cy="33902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20857286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rrow: Right 9">
            <a:extLst>
              <a:ext uri="{FF2B5EF4-FFF2-40B4-BE49-F238E27FC236}">
                <a16:creationId xmlns:a16="http://schemas.microsoft.com/office/drawing/2014/main" id="{8E8D21F4-8D25-5756-67A0-9FE4E45B9837}"/>
              </a:ext>
            </a:extLst>
          </p:cNvPr>
          <p:cNvSpPr/>
          <p:nvPr/>
        </p:nvSpPr>
        <p:spPr>
          <a:xfrm rot="1132343">
            <a:off x="1736486" y="1021375"/>
            <a:ext cx="5995635" cy="484632"/>
          </a:xfrm>
          <a:prstGeom prst="rightArrow">
            <a:avLst>
              <a:gd name="adj1" fmla="val 50000"/>
              <a:gd name="adj2" fmla="val 191509"/>
            </a:avLst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EB57F4E-AECD-416D-2D9A-E2C6E0A066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Primary Attack Vectors</a:t>
            </a:r>
          </a:p>
        </p:txBody>
      </p:sp>
      <p:pic>
        <p:nvPicPr>
          <p:cNvPr id="3" name="Picture 2" descr="Text, letter&#10;&#10;Description automatically generated">
            <a:extLst>
              <a:ext uri="{FF2B5EF4-FFF2-40B4-BE49-F238E27FC236}">
                <a16:creationId xmlns:a16="http://schemas.microsoft.com/office/drawing/2014/main" id="{EC7B164C-510A-16D6-A277-D8C22903E9B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3152253"/>
            <a:ext cx="1463039" cy="1463040"/>
          </a:xfrm>
          <a:prstGeom prst="rect">
            <a:avLst/>
          </a:prstGeom>
        </p:spPr>
      </p:pic>
      <p:pic>
        <p:nvPicPr>
          <p:cNvPr id="4" name="Picture 3" descr="A picture containing text&#10;&#10;Description automatically generated">
            <a:extLst>
              <a:ext uri="{FF2B5EF4-FFF2-40B4-BE49-F238E27FC236}">
                <a16:creationId xmlns:a16="http://schemas.microsoft.com/office/drawing/2014/main" id="{EAE945B2-41B0-F132-00EF-B7632EDA4E6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1579680"/>
            <a:ext cx="1463040" cy="1463040"/>
          </a:xfrm>
          <a:prstGeom prst="rect">
            <a:avLst/>
          </a:prstGeom>
        </p:spPr>
      </p:pic>
      <p:pic>
        <p:nvPicPr>
          <p:cNvPr id="5" name="Picture 4" descr="A picture containing text, mammal, sheep&#10;&#10;Description automatically generated">
            <a:extLst>
              <a:ext uri="{FF2B5EF4-FFF2-40B4-BE49-F238E27FC236}">
                <a16:creationId xmlns:a16="http://schemas.microsoft.com/office/drawing/2014/main" id="{F8CD3392-C470-92FA-552A-81D30FB5BB4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1"/>
            <a:ext cx="1463039" cy="1463040"/>
          </a:xfrm>
          <a:prstGeom prst="rect">
            <a:avLst/>
          </a:prstGeom>
          <a:solidFill>
            <a:schemeClr val="accent1"/>
          </a:solidFill>
        </p:spPr>
      </p:pic>
      <p:pic>
        <p:nvPicPr>
          <p:cNvPr id="6" name="Picture 5" descr="A picture containing text, indoor, scene, shop&#10;&#10;Description automatically generated">
            <a:extLst>
              <a:ext uri="{FF2B5EF4-FFF2-40B4-BE49-F238E27FC236}">
                <a16:creationId xmlns:a16="http://schemas.microsoft.com/office/drawing/2014/main" id="{74590754-8D3A-F879-62AD-853EBFAC194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680957" y="0"/>
            <a:ext cx="1463041" cy="1463040"/>
          </a:xfrm>
          <a:prstGeom prst="rect">
            <a:avLst/>
          </a:prstGeom>
        </p:spPr>
      </p:pic>
      <p:pic>
        <p:nvPicPr>
          <p:cNvPr id="7" name="Picture 4" descr="https://mediastream.cern.ch/MediaArchive/Photo/Public/2012/1207154/1207154_04/1207154_04-A4-at-144-dpi.jpg">
            <a:extLst>
              <a:ext uri="{FF2B5EF4-FFF2-40B4-BE49-F238E27FC236}">
                <a16:creationId xmlns:a16="http://schemas.microsoft.com/office/drawing/2014/main" id="{EC02956F-C824-6383-50A5-93246B189111}"/>
              </a:ext>
            </a:extLst>
          </p:cNvPr>
          <p:cNvPicPr>
            <a:picLocks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680956" y="3150734"/>
            <a:ext cx="1463043" cy="1463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ern scientists look at computer screens during LHC switch-on">
            <a:extLst>
              <a:ext uri="{FF2B5EF4-FFF2-40B4-BE49-F238E27FC236}">
                <a16:creationId xmlns:a16="http://schemas.microsoft.com/office/drawing/2014/main" id="{0747111C-4B7F-26FE-5AD9-C26DA64F0CD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680958" y="1579680"/>
            <a:ext cx="1463041" cy="146304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Arrow: Right 8">
            <a:extLst>
              <a:ext uri="{FF2B5EF4-FFF2-40B4-BE49-F238E27FC236}">
                <a16:creationId xmlns:a16="http://schemas.microsoft.com/office/drawing/2014/main" id="{F070BB3A-C088-7241-96BE-2E8766942FA3}"/>
              </a:ext>
            </a:extLst>
          </p:cNvPr>
          <p:cNvSpPr/>
          <p:nvPr/>
        </p:nvSpPr>
        <p:spPr>
          <a:xfrm>
            <a:off x="1574181" y="42014"/>
            <a:ext cx="5995635" cy="484632"/>
          </a:xfrm>
          <a:prstGeom prst="rightArrow">
            <a:avLst>
              <a:gd name="adj1" fmla="val 50000"/>
              <a:gd name="adj2" fmla="val 191509"/>
            </a:avLst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CC171B1B-E1F0-2A36-B2FD-62835C9D4E08}"/>
              </a:ext>
            </a:extLst>
          </p:cNvPr>
          <p:cNvSpPr/>
          <p:nvPr/>
        </p:nvSpPr>
        <p:spPr>
          <a:xfrm>
            <a:off x="1574181" y="4103974"/>
            <a:ext cx="5995635" cy="484632"/>
          </a:xfrm>
          <a:prstGeom prst="rightArrow">
            <a:avLst>
              <a:gd name="adj1" fmla="val 50000"/>
              <a:gd name="adj2" fmla="val 191509"/>
            </a:avLst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52E76A9D-87D0-5601-AB15-B692AD0BEFB6}"/>
              </a:ext>
            </a:extLst>
          </p:cNvPr>
          <p:cNvSpPr/>
          <p:nvPr/>
        </p:nvSpPr>
        <p:spPr>
          <a:xfrm>
            <a:off x="1574182" y="2226018"/>
            <a:ext cx="5995635" cy="484632"/>
          </a:xfrm>
          <a:prstGeom prst="rightArrow">
            <a:avLst>
              <a:gd name="adj1" fmla="val 50000"/>
              <a:gd name="adj2" fmla="val 191509"/>
            </a:avLst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94637531-FA8D-7EA2-7784-AF0C3374E175}"/>
              </a:ext>
            </a:extLst>
          </p:cNvPr>
          <p:cNvSpPr/>
          <p:nvPr/>
        </p:nvSpPr>
        <p:spPr>
          <a:xfrm rot="20459672">
            <a:off x="1731511" y="1241523"/>
            <a:ext cx="5995635" cy="484632"/>
          </a:xfrm>
          <a:prstGeom prst="rightArrow">
            <a:avLst>
              <a:gd name="adj1" fmla="val 50000"/>
              <a:gd name="adj2" fmla="val 191509"/>
            </a:avLst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0" name="Arrow: Right 19">
            <a:extLst>
              <a:ext uri="{FF2B5EF4-FFF2-40B4-BE49-F238E27FC236}">
                <a16:creationId xmlns:a16="http://schemas.microsoft.com/office/drawing/2014/main" id="{3A436878-71BB-0FF1-696E-6EE0FB32E46A}"/>
              </a:ext>
            </a:extLst>
          </p:cNvPr>
          <p:cNvSpPr/>
          <p:nvPr/>
        </p:nvSpPr>
        <p:spPr>
          <a:xfrm rot="942519">
            <a:off x="1727020" y="3024738"/>
            <a:ext cx="5995635" cy="484632"/>
          </a:xfrm>
          <a:prstGeom prst="rightArrow">
            <a:avLst>
              <a:gd name="adj1" fmla="val 50000"/>
              <a:gd name="adj2" fmla="val 191509"/>
            </a:avLst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1" name="Arrow: Circular 20">
            <a:extLst>
              <a:ext uri="{FF2B5EF4-FFF2-40B4-BE49-F238E27FC236}">
                <a16:creationId xmlns:a16="http://schemas.microsoft.com/office/drawing/2014/main" id="{2152FE95-76D0-8FEF-EF94-3690D4600162}"/>
              </a:ext>
            </a:extLst>
          </p:cNvPr>
          <p:cNvSpPr/>
          <p:nvPr/>
        </p:nvSpPr>
        <p:spPr>
          <a:xfrm rot="16200000">
            <a:off x="6848653" y="501645"/>
            <a:ext cx="1463039" cy="1985561"/>
          </a:xfrm>
          <a:prstGeom prst="circularArrow">
            <a:avLst>
              <a:gd name="adj1" fmla="val 14105"/>
              <a:gd name="adj2" fmla="val 2043387"/>
              <a:gd name="adj3" fmla="val 19470948"/>
              <a:gd name="adj4" fmla="val 16700788"/>
              <a:gd name="adj5" fmla="val 20315"/>
            </a:avLst>
          </a:prstGeom>
          <a:solidFill>
            <a:srgbClr val="C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8" name="Arc 27">
            <a:extLst>
              <a:ext uri="{FF2B5EF4-FFF2-40B4-BE49-F238E27FC236}">
                <a16:creationId xmlns:a16="http://schemas.microsoft.com/office/drawing/2014/main" id="{AF2802F1-65A5-6890-4E41-BBC1E6011954}"/>
              </a:ext>
            </a:extLst>
          </p:cNvPr>
          <p:cNvSpPr/>
          <p:nvPr/>
        </p:nvSpPr>
        <p:spPr>
          <a:xfrm rot="16200000">
            <a:off x="6166719" y="1323956"/>
            <a:ext cx="2441334" cy="1985561"/>
          </a:xfrm>
          <a:prstGeom prst="arc">
            <a:avLst>
              <a:gd name="adj1" fmla="val 10840636"/>
              <a:gd name="adj2" fmla="val 1"/>
            </a:avLst>
          </a:prstGeom>
          <a:ln w="190500">
            <a:solidFill>
              <a:srgbClr val="C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AutoShape 19">
            <a:extLst>
              <a:ext uri="{FF2B5EF4-FFF2-40B4-BE49-F238E27FC236}">
                <a16:creationId xmlns:a16="http://schemas.microsoft.com/office/drawing/2014/main" id="{39437ECD-5B4B-2EF0-B090-647E56F02D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3889" y="3317052"/>
            <a:ext cx="3429000" cy="1140883"/>
          </a:xfrm>
          <a:prstGeom prst="wedgeRoundRectCallout">
            <a:avLst>
              <a:gd name="adj1" fmla="val 648"/>
              <a:gd name="adj2" fmla="val 42730"/>
              <a:gd name="adj3" fmla="val 16667"/>
            </a:avLst>
          </a:prstGeom>
          <a:solidFill>
            <a:schemeClr val="bg1">
              <a:alpha val="85097"/>
            </a:schemeClr>
          </a:solidFill>
          <a:ln w="38100" algn="ctr">
            <a:solidFill>
              <a:srgbClr val="FF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 b="1" dirty="0">
                <a:ln w="12700">
                  <a:noFill/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Malicious S/W, containers, …</a:t>
            </a:r>
            <a:endParaRPr lang="en-US" sz="2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Arrow: Circular 13">
            <a:extLst>
              <a:ext uri="{FF2B5EF4-FFF2-40B4-BE49-F238E27FC236}">
                <a16:creationId xmlns:a16="http://schemas.microsoft.com/office/drawing/2014/main" id="{D3590779-1F23-84BF-2D96-E9C71D52F75E}"/>
              </a:ext>
            </a:extLst>
          </p:cNvPr>
          <p:cNvSpPr/>
          <p:nvPr/>
        </p:nvSpPr>
        <p:spPr>
          <a:xfrm rot="5400000" flipV="1">
            <a:off x="6850935" y="335182"/>
            <a:ext cx="1463039" cy="1985562"/>
          </a:xfrm>
          <a:prstGeom prst="circularArrow">
            <a:avLst>
              <a:gd name="adj1" fmla="val 14105"/>
              <a:gd name="adj2" fmla="val 2043387"/>
              <a:gd name="adj3" fmla="val 19470948"/>
              <a:gd name="adj4" fmla="val 16192453"/>
              <a:gd name="adj5" fmla="val 20315"/>
            </a:avLst>
          </a:prstGeom>
          <a:solidFill>
            <a:srgbClr val="C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2" name="Arrow: Circular 21">
            <a:extLst>
              <a:ext uri="{FF2B5EF4-FFF2-40B4-BE49-F238E27FC236}">
                <a16:creationId xmlns:a16="http://schemas.microsoft.com/office/drawing/2014/main" id="{F1106123-7A37-FE38-39F2-133227B49F39}"/>
              </a:ext>
            </a:extLst>
          </p:cNvPr>
          <p:cNvSpPr/>
          <p:nvPr/>
        </p:nvSpPr>
        <p:spPr>
          <a:xfrm rot="16200000">
            <a:off x="6853739" y="2306176"/>
            <a:ext cx="1463039" cy="1995733"/>
          </a:xfrm>
          <a:prstGeom prst="circularArrow">
            <a:avLst>
              <a:gd name="adj1" fmla="val 14105"/>
              <a:gd name="adj2" fmla="val 2043387"/>
              <a:gd name="adj3" fmla="val 19470948"/>
              <a:gd name="adj4" fmla="val 16700788"/>
              <a:gd name="adj5" fmla="val 20315"/>
            </a:avLst>
          </a:prstGeom>
          <a:solidFill>
            <a:srgbClr val="C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6" name="Arrow: Circular 25">
            <a:extLst>
              <a:ext uri="{FF2B5EF4-FFF2-40B4-BE49-F238E27FC236}">
                <a16:creationId xmlns:a16="http://schemas.microsoft.com/office/drawing/2014/main" id="{5AE9E55E-5A7D-DEC7-E5B3-682DF97F9B69}"/>
              </a:ext>
            </a:extLst>
          </p:cNvPr>
          <p:cNvSpPr/>
          <p:nvPr/>
        </p:nvSpPr>
        <p:spPr>
          <a:xfrm rot="5400000" flipV="1">
            <a:off x="6864304" y="2178479"/>
            <a:ext cx="1463039" cy="1938528"/>
          </a:xfrm>
          <a:prstGeom prst="circularArrow">
            <a:avLst>
              <a:gd name="adj1" fmla="val 14105"/>
              <a:gd name="adj2" fmla="val 2043387"/>
              <a:gd name="adj3" fmla="val 19470948"/>
              <a:gd name="adj4" fmla="val 16192453"/>
              <a:gd name="adj5" fmla="val 20315"/>
            </a:avLst>
          </a:prstGeom>
          <a:solidFill>
            <a:srgbClr val="C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7" name="AutoShape 19">
            <a:extLst>
              <a:ext uri="{FF2B5EF4-FFF2-40B4-BE49-F238E27FC236}">
                <a16:creationId xmlns:a16="http://schemas.microsoft.com/office/drawing/2014/main" id="{08F8CA83-8551-66AC-B53E-AD29766242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20060" y="153089"/>
            <a:ext cx="3429000" cy="1140883"/>
          </a:xfrm>
          <a:prstGeom prst="wedgeRoundRectCallout">
            <a:avLst>
              <a:gd name="adj1" fmla="val 648"/>
              <a:gd name="adj2" fmla="val 42730"/>
              <a:gd name="adj3" fmla="val 16667"/>
            </a:avLst>
          </a:prstGeom>
          <a:solidFill>
            <a:schemeClr val="bg1">
              <a:alpha val="85097"/>
            </a:schemeClr>
          </a:solidFill>
          <a:ln w="3810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 b="1" dirty="0">
                <a:ln w="12700">
                  <a:noFill/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Laptops,</a:t>
            </a:r>
            <a:br>
              <a:rPr lang="en-US" sz="3200" b="1" dirty="0">
                <a:ln w="12700">
                  <a:noFill/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200" b="1" dirty="0">
                <a:ln w="12700">
                  <a:noFill/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smart phones</a:t>
            </a:r>
            <a:endParaRPr lang="en-US" sz="2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6" name="AutoShape 19">
            <a:extLst>
              <a:ext uri="{FF2B5EF4-FFF2-40B4-BE49-F238E27FC236}">
                <a16:creationId xmlns:a16="http://schemas.microsoft.com/office/drawing/2014/main" id="{62C6DAF1-5090-AD3E-7FBC-78DFEA832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54030" y="1745801"/>
            <a:ext cx="3429000" cy="1140883"/>
          </a:xfrm>
          <a:prstGeom prst="wedgeRoundRectCallout">
            <a:avLst>
              <a:gd name="adj1" fmla="val 648"/>
              <a:gd name="adj2" fmla="val 42730"/>
              <a:gd name="adj3" fmla="val 16667"/>
            </a:avLst>
          </a:prstGeom>
          <a:solidFill>
            <a:schemeClr val="bg1">
              <a:alpha val="85097"/>
            </a:schemeClr>
          </a:solidFill>
          <a:ln w="3810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 b="1" dirty="0">
                <a:ln w="12700">
                  <a:noFill/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People (us!)</a:t>
            </a:r>
            <a:endParaRPr lang="en-US" sz="2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7" name="AutoShape 19">
            <a:extLst>
              <a:ext uri="{FF2B5EF4-FFF2-40B4-BE49-F238E27FC236}">
                <a16:creationId xmlns:a16="http://schemas.microsoft.com/office/drawing/2014/main" id="{48380162-CA98-7C01-9143-F4ACA500B5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54030" y="3317052"/>
            <a:ext cx="3429000" cy="1140883"/>
          </a:xfrm>
          <a:prstGeom prst="wedgeRoundRectCallout">
            <a:avLst>
              <a:gd name="adj1" fmla="val 648"/>
              <a:gd name="adj2" fmla="val 42730"/>
              <a:gd name="adj3" fmla="val 16667"/>
            </a:avLst>
          </a:prstGeom>
          <a:solidFill>
            <a:schemeClr val="bg1">
              <a:alpha val="85097"/>
            </a:schemeClr>
          </a:solidFill>
          <a:ln w="3810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 b="1" dirty="0">
                <a:ln w="12700">
                  <a:noFill/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 services, control systems</a:t>
            </a:r>
            <a:endParaRPr lang="en-US" sz="2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8" name="AutoShape 19">
            <a:extLst>
              <a:ext uri="{FF2B5EF4-FFF2-40B4-BE49-F238E27FC236}">
                <a16:creationId xmlns:a16="http://schemas.microsoft.com/office/drawing/2014/main" id="{87096CBD-9620-036B-A059-D7B688ACC2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8491" y="159500"/>
            <a:ext cx="3429000" cy="1140883"/>
          </a:xfrm>
          <a:prstGeom prst="wedgeRoundRectCallout">
            <a:avLst>
              <a:gd name="adj1" fmla="val 648"/>
              <a:gd name="adj2" fmla="val 42730"/>
              <a:gd name="adj3" fmla="val 16667"/>
            </a:avLst>
          </a:prstGeom>
          <a:solidFill>
            <a:schemeClr val="bg1">
              <a:alpha val="85097"/>
            </a:schemeClr>
          </a:solidFill>
          <a:ln w="38100" algn="ctr">
            <a:solidFill>
              <a:srgbClr val="FF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 b="1" dirty="0">
                <a:ln w="12700">
                  <a:noFill/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Malicious URLs &amp; attachments</a:t>
            </a:r>
            <a:endParaRPr lang="en-US" sz="2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" name="AutoShape 19">
            <a:extLst>
              <a:ext uri="{FF2B5EF4-FFF2-40B4-BE49-F238E27FC236}">
                <a16:creationId xmlns:a16="http://schemas.microsoft.com/office/drawing/2014/main" id="{5DFC6CA4-07AE-5384-B60E-BEA29BBC3D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3889" y="1740758"/>
            <a:ext cx="3429000" cy="1140883"/>
          </a:xfrm>
          <a:prstGeom prst="wedgeRoundRectCallout">
            <a:avLst>
              <a:gd name="adj1" fmla="val 648"/>
              <a:gd name="adj2" fmla="val 42730"/>
              <a:gd name="adj3" fmla="val 16667"/>
            </a:avLst>
          </a:prstGeom>
          <a:solidFill>
            <a:schemeClr val="bg1">
              <a:alpha val="85097"/>
            </a:schemeClr>
          </a:solidFill>
          <a:ln w="38100" algn="ctr">
            <a:solidFill>
              <a:srgbClr val="FF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 b="1" dirty="0">
                <a:ln w="12700">
                  <a:noFill/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Adversaries</a:t>
            </a:r>
            <a:br>
              <a:rPr lang="en-US" sz="3200" b="1" dirty="0">
                <a:ln w="12700">
                  <a:noFill/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200" b="1" dirty="0">
                <a:ln w="12700">
                  <a:noFill/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(“Hackers”)</a:t>
            </a:r>
            <a:endParaRPr lang="en-US" sz="2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" name="AutoShape 19">
            <a:extLst>
              <a:ext uri="{FF2B5EF4-FFF2-40B4-BE49-F238E27FC236}">
                <a16:creationId xmlns:a16="http://schemas.microsoft.com/office/drawing/2014/main" id="{A907FA5F-EFC0-F2C1-105B-DD5F6DC013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53461" y="1749145"/>
            <a:ext cx="2456452" cy="1140883"/>
          </a:xfrm>
          <a:prstGeom prst="wedgeRoundRectCallout">
            <a:avLst>
              <a:gd name="adj1" fmla="val 648"/>
              <a:gd name="adj2" fmla="val 42730"/>
              <a:gd name="adj3" fmla="val 16667"/>
            </a:avLst>
          </a:prstGeom>
          <a:solidFill>
            <a:schemeClr val="bg1">
              <a:alpha val="85097"/>
            </a:schemeClr>
          </a:solidFill>
          <a:ln w="38100" algn="ctr">
            <a:solidFill>
              <a:srgbClr val="C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 b="1" dirty="0">
                <a:ln w="12700">
                  <a:noFill/>
                  <a:prstDash val="solid"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Lateral movement</a:t>
            </a:r>
            <a:endParaRPr lang="en-US" sz="2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92068129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9" grpId="0" animBg="1"/>
      <p:bldP spid="15" grpId="0" animBg="1"/>
      <p:bldP spid="17" grpId="0" animBg="1"/>
      <p:bldP spid="18" grpId="0" animBg="1"/>
      <p:bldP spid="20" grpId="0" animBg="1"/>
      <p:bldP spid="21" grpId="0" animBg="1"/>
      <p:bldP spid="28" grpId="0" animBg="1"/>
      <p:bldP spid="31" grpId="0" animBg="1"/>
      <p:bldP spid="14" grpId="0" animBg="1"/>
      <p:bldP spid="22" grpId="0" animBg="1"/>
      <p:bldP spid="26" grpId="0" animBg="1"/>
      <p:bldP spid="27" grpId="0" animBg="1"/>
      <p:bldP spid="27" grpId="1" animBg="1"/>
      <p:bldP spid="36" grpId="0" animBg="1"/>
      <p:bldP spid="36" grpId="1" animBg="1"/>
      <p:bldP spid="37" grpId="0" animBg="1"/>
      <p:bldP spid="37" grpId="1" animBg="1"/>
      <p:bldP spid="38" grpId="0" animBg="1"/>
      <p:bldP spid="39" grpId="0" animBg="1"/>
      <p:bldP spid="4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41DFD423-9343-6148-2E6E-B2E80570FE5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8173" y="69232"/>
            <a:ext cx="5461543" cy="4114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97208B9-24FE-FCC1-9BDD-1782B70C841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78"/>
          <a:stretch/>
        </p:blipFill>
        <p:spPr>
          <a:xfrm>
            <a:off x="500665" y="219232"/>
            <a:ext cx="5475393" cy="4114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8339510-4BD8-9048-2AC7-698990479D7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626" y="320597"/>
            <a:ext cx="5506795" cy="41148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A3834A6-F7D6-0EFB-E458-59A5AB167AD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1173" y="393270"/>
            <a:ext cx="5505718" cy="4114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E70329A-BF21-50B0-A915-A323D0B017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Operational Risks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868A97C-110B-C44F-CD62-5F3DF799F90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1408" y="328909"/>
            <a:ext cx="7280531" cy="4114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AutoShape 19">
            <a:extLst>
              <a:ext uri="{FF2B5EF4-FFF2-40B4-BE49-F238E27FC236}">
                <a16:creationId xmlns:a16="http://schemas.microsoft.com/office/drawing/2014/main" id="{E597BA23-0E92-8C6C-80A9-FA2CA4E464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8173" y="4658070"/>
            <a:ext cx="1143000" cy="457200"/>
          </a:xfrm>
          <a:prstGeom prst="wedgeRoundRectCallout">
            <a:avLst>
              <a:gd name="adj1" fmla="val 648"/>
              <a:gd name="adj2" fmla="val 42730"/>
              <a:gd name="adj3" fmla="val 16667"/>
            </a:avLst>
          </a:prstGeom>
          <a:solidFill>
            <a:schemeClr val="bg1">
              <a:alpha val="85097"/>
            </a:schemeClr>
          </a:solidFill>
          <a:ln w="38100" algn="ctr">
            <a:solidFill>
              <a:srgbClr val="FF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 b="1" dirty="0">
                <a:ln w="12700">
                  <a:noFill/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2009</a:t>
            </a:r>
            <a:endParaRPr lang="en-US" sz="2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AutoShape 19">
            <a:extLst>
              <a:ext uri="{FF2B5EF4-FFF2-40B4-BE49-F238E27FC236}">
                <a16:creationId xmlns:a16="http://schemas.microsoft.com/office/drawing/2014/main" id="{B1158162-D235-6941-2BAA-6972CF3F4F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51173" y="4658070"/>
            <a:ext cx="1143000" cy="457200"/>
          </a:xfrm>
          <a:prstGeom prst="wedgeRoundRectCallout">
            <a:avLst>
              <a:gd name="adj1" fmla="val 648"/>
              <a:gd name="adj2" fmla="val 42730"/>
              <a:gd name="adj3" fmla="val 16667"/>
            </a:avLst>
          </a:prstGeom>
          <a:solidFill>
            <a:schemeClr val="bg1">
              <a:alpha val="85097"/>
            </a:schemeClr>
          </a:solidFill>
          <a:ln w="38100" algn="ctr">
            <a:solidFill>
              <a:srgbClr val="FF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 b="1" dirty="0">
                <a:ln w="12700">
                  <a:noFill/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2015</a:t>
            </a:r>
            <a:endParaRPr lang="en-US" sz="2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AutoShape 19">
            <a:extLst>
              <a:ext uri="{FF2B5EF4-FFF2-40B4-BE49-F238E27FC236}">
                <a16:creationId xmlns:a16="http://schemas.microsoft.com/office/drawing/2014/main" id="{4294C07F-4AC6-DE54-251B-2D8F9ED4D7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94173" y="4658070"/>
            <a:ext cx="1143000" cy="457200"/>
          </a:xfrm>
          <a:prstGeom prst="wedgeRoundRectCallout">
            <a:avLst>
              <a:gd name="adj1" fmla="val 648"/>
              <a:gd name="adj2" fmla="val 42730"/>
              <a:gd name="adj3" fmla="val 16667"/>
            </a:avLst>
          </a:prstGeom>
          <a:solidFill>
            <a:schemeClr val="bg1">
              <a:alpha val="85097"/>
            </a:schemeClr>
          </a:solidFill>
          <a:ln w="38100" algn="ctr">
            <a:solidFill>
              <a:srgbClr val="FF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 b="1" dirty="0">
                <a:ln w="12700">
                  <a:noFill/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2017</a:t>
            </a:r>
            <a:endParaRPr lang="en-US" sz="2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AutoShape 19">
            <a:extLst>
              <a:ext uri="{FF2B5EF4-FFF2-40B4-BE49-F238E27FC236}">
                <a16:creationId xmlns:a16="http://schemas.microsoft.com/office/drawing/2014/main" id="{3005C68F-BEEE-2B86-ADA4-3AC586F7DC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37173" y="4660804"/>
            <a:ext cx="1143000" cy="457200"/>
          </a:xfrm>
          <a:prstGeom prst="wedgeRoundRectCallout">
            <a:avLst>
              <a:gd name="adj1" fmla="val 648"/>
              <a:gd name="adj2" fmla="val 42730"/>
              <a:gd name="adj3" fmla="val 16667"/>
            </a:avLst>
          </a:prstGeom>
          <a:solidFill>
            <a:schemeClr val="bg1">
              <a:alpha val="85097"/>
            </a:schemeClr>
          </a:solidFill>
          <a:ln w="38100" algn="ctr">
            <a:solidFill>
              <a:srgbClr val="FF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 b="1" dirty="0">
                <a:ln w="12700">
                  <a:noFill/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2018</a:t>
            </a:r>
            <a:endParaRPr lang="en-US" sz="2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AutoShape 19">
            <a:extLst>
              <a:ext uri="{FF2B5EF4-FFF2-40B4-BE49-F238E27FC236}">
                <a16:creationId xmlns:a16="http://schemas.microsoft.com/office/drawing/2014/main" id="{83378CF0-BACF-C66A-862D-D197C5F29F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80173" y="4661013"/>
            <a:ext cx="1143000" cy="457200"/>
          </a:xfrm>
          <a:prstGeom prst="wedgeRoundRectCallout">
            <a:avLst>
              <a:gd name="adj1" fmla="val 648"/>
              <a:gd name="adj2" fmla="val 42730"/>
              <a:gd name="adj3" fmla="val 16667"/>
            </a:avLst>
          </a:prstGeom>
          <a:solidFill>
            <a:schemeClr val="bg1">
              <a:alpha val="85097"/>
            </a:schemeClr>
          </a:solidFill>
          <a:ln w="38100" algn="ctr">
            <a:solidFill>
              <a:srgbClr val="FF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 b="1" dirty="0">
                <a:ln w="12700">
                  <a:noFill/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2023</a:t>
            </a:r>
            <a:endParaRPr lang="en-US" sz="2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52034747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9" grpId="0" animBg="1"/>
      <p:bldP spid="1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6AAA4C8-5D1F-5213-0CD9-2DA8BB86B65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99"/>
          <a:stretch/>
        </p:blipFill>
        <p:spPr>
          <a:xfrm>
            <a:off x="134059" y="97972"/>
            <a:ext cx="5443782" cy="4114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018281D-3201-9750-F32E-1B894225E1E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93196" y="304800"/>
            <a:ext cx="7303607" cy="4064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E70329A-BF21-50B0-A915-A323D0B017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Financial Risks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F1AFAB1-4BA4-7CCB-3B0B-92FF8E94EAB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6335" y="446976"/>
            <a:ext cx="7321731" cy="4114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AutoShape 19">
            <a:extLst>
              <a:ext uri="{FF2B5EF4-FFF2-40B4-BE49-F238E27FC236}">
                <a16:creationId xmlns:a16="http://schemas.microsoft.com/office/drawing/2014/main" id="{9016C74F-2BE9-670C-74F0-48C4A4DBF8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26700" y="4660804"/>
            <a:ext cx="1143000" cy="457200"/>
          </a:xfrm>
          <a:prstGeom prst="wedgeRoundRectCallout">
            <a:avLst>
              <a:gd name="adj1" fmla="val 648"/>
              <a:gd name="adj2" fmla="val 42730"/>
              <a:gd name="adj3" fmla="val 16667"/>
            </a:avLst>
          </a:prstGeom>
          <a:solidFill>
            <a:schemeClr val="bg1">
              <a:alpha val="85097"/>
            </a:schemeClr>
          </a:solidFill>
          <a:ln w="38100" algn="ctr">
            <a:solidFill>
              <a:srgbClr val="FF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 b="1" dirty="0">
                <a:ln w="12700">
                  <a:noFill/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2020</a:t>
            </a:r>
            <a:endParaRPr lang="en-US" sz="2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AutoShape 19">
            <a:extLst>
              <a:ext uri="{FF2B5EF4-FFF2-40B4-BE49-F238E27FC236}">
                <a16:creationId xmlns:a16="http://schemas.microsoft.com/office/drawing/2014/main" id="{97543CF6-D32A-720D-5E69-8BED30543A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69700" y="4661013"/>
            <a:ext cx="1143000" cy="457200"/>
          </a:xfrm>
          <a:prstGeom prst="wedgeRoundRectCallout">
            <a:avLst>
              <a:gd name="adj1" fmla="val 648"/>
              <a:gd name="adj2" fmla="val 42730"/>
              <a:gd name="adj3" fmla="val 16667"/>
            </a:avLst>
          </a:prstGeom>
          <a:solidFill>
            <a:schemeClr val="bg1">
              <a:alpha val="85097"/>
            </a:schemeClr>
          </a:solidFill>
          <a:ln w="38100" algn="ctr">
            <a:solidFill>
              <a:srgbClr val="FF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 b="1" dirty="0">
                <a:ln w="12700">
                  <a:noFill/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2023</a:t>
            </a:r>
            <a:endParaRPr lang="en-US" sz="2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98584763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E3382BD-D21F-1ABE-2120-3DFCEA6B64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13" y="150624"/>
            <a:ext cx="5478807" cy="410526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E70329A-BF21-50B0-A915-A323D0B017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Legal Risks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21A26E0-E61D-5FAE-623C-0FE54C8C68A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9" r="749" b="1081"/>
          <a:stretch/>
        </p:blipFill>
        <p:spPr>
          <a:xfrm>
            <a:off x="965200" y="269616"/>
            <a:ext cx="5405120" cy="40703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59684A7-27B8-6D63-2CAA-2CA4E6EC828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37360" y="388608"/>
            <a:ext cx="7277744" cy="4114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AutoShape 19">
            <a:extLst>
              <a:ext uri="{FF2B5EF4-FFF2-40B4-BE49-F238E27FC236}">
                <a16:creationId xmlns:a16="http://schemas.microsoft.com/office/drawing/2014/main" id="{4A0F784D-269A-75C8-61FD-65CD7F8A19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4063" y="4658070"/>
            <a:ext cx="1143000" cy="457200"/>
          </a:xfrm>
          <a:prstGeom prst="wedgeRoundRectCallout">
            <a:avLst>
              <a:gd name="adj1" fmla="val 648"/>
              <a:gd name="adj2" fmla="val 42730"/>
              <a:gd name="adj3" fmla="val 16667"/>
            </a:avLst>
          </a:prstGeom>
          <a:solidFill>
            <a:schemeClr val="bg1">
              <a:alpha val="85097"/>
            </a:schemeClr>
          </a:solidFill>
          <a:ln w="38100" algn="ctr">
            <a:solidFill>
              <a:srgbClr val="FF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 b="1" dirty="0">
                <a:ln w="12700">
                  <a:noFill/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2018</a:t>
            </a:r>
            <a:endParaRPr lang="en-US" sz="2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AutoShape 19">
            <a:extLst>
              <a:ext uri="{FF2B5EF4-FFF2-40B4-BE49-F238E27FC236}">
                <a16:creationId xmlns:a16="http://schemas.microsoft.com/office/drawing/2014/main" id="{35FC8D67-50DD-F68D-5DCE-A66C8B0803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27063" y="4660804"/>
            <a:ext cx="1143000" cy="457200"/>
          </a:xfrm>
          <a:prstGeom prst="wedgeRoundRectCallout">
            <a:avLst>
              <a:gd name="adj1" fmla="val 648"/>
              <a:gd name="adj2" fmla="val 42730"/>
              <a:gd name="adj3" fmla="val 16667"/>
            </a:avLst>
          </a:prstGeom>
          <a:solidFill>
            <a:schemeClr val="bg1">
              <a:alpha val="85097"/>
            </a:schemeClr>
          </a:solidFill>
          <a:ln w="38100" algn="ctr">
            <a:solidFill>
              <a:srgbClr val="FF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 b="1" dirty="0">
                <a:ln w="12700">
                  <a:noFill/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2021</a:t>
            </a:r>
            <a:endParaRPr lang="en-US" sz="2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AutoShape 19">
            <a:extLst>
              <a:ext uri="{FF2B5EF4-FFF2-40B4-BE49-F238E27FC236}">
                <a16:creationId xmlns:a16="http://schemas.microsoft.com/office/drawing/2014/main" id="{810DCA7A-8954-5BF6-9F49-2525BCDC70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0063" y="4661013"/>
            <a:ext cx="1143000" cy="457200"/>
          </a:xfrm>
          <a:prstGeom prst="wedgeRoundRectCallout">
            <a:avLst>
              <a:gd name="adj1" fmla="val 648"/>
              <a:gd name="adj2" fmla="val 42730"/>
              <a:gd name="adj3" fmla="val 16667"/>
            </a:avLst>
          </a:prstGeom>
          <a:solidFill>
            <a:schemeClr val="bg1">
              <a:alpha val="85097"/>
            </a:schemeClr>
          </a:solidFill>
          <a:ln w="38100" algn="ctr">
            <a:solidFill>
              <a:srgbClr val="FF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 b="1" dirty="0">
                <a:ln w="12700">
                  <a:noFill/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2023</a:t>
            </a:r>
            <a:endParaRPr lang="en-US" sz="2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1998255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Overview</a:t>
            </a:r>
          </a:p>
        </p:txBody>
      </p:sp>
      <p:sp>
        <p:nvSpPr>
          <p:cNvPr id="6" name="AutoShape 19"/>
          <p:cNvSpPr>
            <a:spLocks noChangeArrowheads="1"/>
          </p:cNvSpPr>
          <p:nvPr/>
        </p:nvSpPr>
        <p:spPr bwMode="auto">
          <a:xfrm>
            <a:off x="152438" y="142701"/>
            <a:ext cx="8701416" cy="1301869"/>
          </a:xfrm>
          <a:prstGeom prst="wedgeRoundRectCallout">
            <a:avLst>
              <a:gd name="adj1" fmla="val -21102"/>
              <a:gd name="adj2" fmla="val 49898"/>
              <a:gd name="adj3" fmla="val 16667"/>
            </a:avLst>
          </a:prstGeom>
          <a:solidFill>
            <a:schemeClr val="bg1">
              <a:alpha val="85097"/>
            </a:schemeClr>
          </a:solidFill>
          <a:ln w="38100" algn="ctr">
            <a:solidFill>
              <a:srgbClr val="3861AA"/>
            </a:solidFill>
            <a:miter lim="800000"/>
            <a:headEnd/>
            <a:tailEnd/>
          </a:ln>
        </p:spPr>
        <p:txBody>
          <a:bodyPr anchor="ctr"/>
          <a:lstStyle/>
          <a:p>
            <a:pPr defTabSz="685800"/>
            <a:r>
              <a:rPr lang="en-GB" sz="4000" b="1" dirty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3861AA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/>
              </a:rPr>
              <a:t>Security:</a:t>
            </a:r>
            <a:br>
              <a:rPr lang="en-GB" sz="4000" b="1" dirty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3861AA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/>
              </a:rPr>
            </a:br>
            <a:r>
              <a:rPr lang="en-GB" sz="4000" b="1" dirty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3861AA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/>
              </a:rPr>
              <a:t>Know your security footprint</a:t>
            </a:r>
          </a:p>
        </p:txBody>
      </p:sp>
      <p:sp>
        <p:nvSpPr>
          <p:cNvPr id="11" name="AutoShape 19"/>
          <p:cNvSpPr>
            <a:spLocks noChangeArrowheads="1"/>
          </p:cNvSpPr>
          <p:nvPr/>
        </p:nvSpPr>
        <p:spPr bwMode="auto">
          <a:xfrm>
            <a:off x="152439" y="3127397"/>
            <a:ext cx="8701416" cy="1295133"/>
          </a:xfrm>
          <a:prstGeom prst="wedgeRoundRectCallout">
            <a:avLst>
              <a:gd name="adj1" fmla="val -21102"/>
              <a:gd name="adj2" fmla="val 49898"/>
              <a:gd name="adj3" fmla="val 16667"/>
            </a:avLst>
          </a:prstGeom>
          <a:solidFill>
            <a:schemeClr val="bg1">
              <a:alpha val="85097"/>
            </a:schemeClr>
          </a:solidFill>
          <a:ln w="38100" algn="ctr">
            <a:solidFill>
              <a:srgbClr val="00B050"/>
            </a:solidFill>
            <a:miter lim="800000"/>
            <a:headEnd/>
            <a:tailEnd/>
          </a:ln>
        </p:spPr>
        <p:txBody>
          <a:bodyPr anchor="ctr"/>
          <a:lstStyle/>
          <a:p>
            <a:pPr defTabSz="685800"/>
            <a:r>
              <a:rPr lang="en-GB" sz="4000" b="1" dirty="0">
                <a:ln w="12700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/>
              </a:rPr>
              <a:t>Countermeasures:</a:t>
            </a:r>
            <a:br>
              <a:rPr lang="en-GB" sz="4000" b="1" dirty="0">
                <a:ln w="12700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/>
              </a:rPr>
            </a:br>
            <a:r>
              <a:rPr lang="en-GB" sz="4000" b="1" dirty="0">
                <a:ln w="12700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/>
              </a:rPr>
              <a:t>CERN Computer Security Controls</a:t>
            </a:r>
          </a:p>
        </p:txBody>
      </p:sp>
      <p:sp>
        <p:nvSpPr>
          <p:cNvPr id="12" name="AutoShape 19"/>
          <p:cNvSpPr>
            <a:spLocks noChangeArrowheads="1"/>
          </p:cNvSpPr>
          <p:nvPr/>
        </p:nvSpPr>
        <p:spPr bwMode="auto">
          <a:xfrm>
            <a:off x="152438" y="1600200"/>
            <a:ext cx="8701416" cy="1357688"/>
          </a:xfrm>
          <a:prstGeom prst="wedgeRoundRectCallout">
            <a:avLst>
              <a:gd name="adj1" fmla="val -21102"/>
              <a:gd name="adj2" fmla="val 49898"/>
              <a:gd name="adj3" fmla="val 16667"/>
            </a:avLst>
          </a:prstGeom>
          <a:ln w="44450">
            <a:solidFill>
              <a:srgbClr val="FF0000"/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defTabSz="685800"/>
            <a:r>
              <a:rPr lang="en-GB" sz="4000" b="1" dirty="0">
                <a:ln w="22225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latin typeface="Calibri"/>
              </a:rPr>
              <a:t>Risks:</a:t>
            </a:r>
            <a:br>
              <a:rPr lang="en-GB" sz="4000" b="1" dirty="0">
                <a:ln w="22225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latin typeface="Calibri"/>
              </a:rPr>
            </a:br>
            <a:r>
              <a:rPr lang="en-GB" sz="4000" b="1" dirty="0">
                <a:ln w="22225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latin typeface="Calibri"/>
              </a:rPr>
              <a:t>Adversaries &amp; Attack Vectors</a:t>
            </a:r>
          </a:p>
        </p:txBody>
      </p:sp>
    </p:spTree>
    <p:extLst>
      <p:ext uri="{BB962C8B-B14F-4D97-AF65-F5344CB8AC3E}">
        <p14:creationId xmlns:p14="http://schemas.microsoft.com/office/powerpoint/2010/main" val="1875059317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 animBg="1"/>
      <p:bldP spid="11" grpId="1" animBg="1"/>
      <p:bldP spid="12" grpId="0" animBg="1"/>
      <p:bldP spid="12" grpId="1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181D20AA-BAA9-1935-4358-24ADA2EF321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27" r="12233"/>
          <a:stretch/>
        </p:blipFill>
        <p:spPr>
          <a:xfrm>
            <a:off x="173585" y="68652"/>
            <a:ext cx="5511258" cy="4114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1EB429B-B3BF-FF25-A5F4-A09CE222BFB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30" r="12426"/>
          <a:stretch/>
        </p:blipFill>
        <p:spPr>
          <a:xfrm>
            <a:off x="652692" y="186603"/>
            <a:ext cx="5504155" cy="4114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E1B3BB8-BF50-E6C5-5948-63DD58B67CA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5"/>
          <a:stretch/>
        </p:blipFill>
        <p:spPr>
          <a:xfrm>
            <a:off x="1184168" y="319596"/>
            <a:ext cx="5451786" cy="40833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E70329A-BF21-50B0-A915-A323D0B017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Reputational Risks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C3A360A-466C-F989-E21B-2C155151FBF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679710" y="389649"/>
            <a:ext cx="7290705" cy="4114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AutoShape 19">
            <a:extLst>
              <a:ext uri="{FF2B5EF4-FFF2-40B4-BE49-F238E27FC236}">
                <a16:creationId xmlns:a16="http://schemas.microsoft.com/office/drawing/2014/main" id="{0ADF80F4-8C56-6D95-7423-8EA98EC3AB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01813" y="4658070"/>
            <a:ext cx="1143000" cy="457200"/>
          </a:xfrm>
          <a:prstGeom prst="wedgeRoundRectCallout">
            <a:avLst>
              <a:gd name="adj1" fmla="val 648"/>
              <a:gd name="adj2" fmla="val 42730"/>
              <a:gd name="adj3" fmla="val 16667"/>
            </a:avLst>
          </a:prstGeom>
          <a:solidFill>
            <a:schemeClr val="bg1">
              <a:alpha val="85097"/>
            </a:schemeClr>
          </a:solidFill>
          <a:ln w="38100" algn="ctr">
            <a:solidFill>
              <a:srgbClr val="FF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 b="1" dirty="0">
                <a:ln w="12700">
                  <a:noFill/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2011</a:t>
            </a:r>
            <a:endParaRPr lang="en-US" sz="2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AutoShape 19">
            <a:extLst>
              <a:ext uri="{FF2B5EF4-FFF2-40B4-BE49-F238E27FC236}">
                <a16:creationId xmlns:a16="http://schemas.microsoft.com/office/drawing/2014/main" id="{E2FD3B2E-5CAF-1E95-C4A7-95F917E530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44813" y="4660804"/>
            <a:ext cx="1143000" cy="457200"/>
          </a:xfrm>
          <a:prstGeom prst="wedgeRoundRectCallout">
            <a:avLst>
              <a:gd name="adj1" fmla="val 648"/>
              <a:gd name="adj2" fmla="val 42730"/>
              <a:gd name="adj3" fmla="val 16667"/>
            </a:avLst>
          </a:prstGeom>
          <a:solidFill>
            <a:schemeClr val="bg1">
              <a:alpha val="85097"/>
            </a:schemeClr>
          </a:solidFill>
          <a:ln w="38100" algn="ctr">
            <a:solidFill>
              <a:srgbClr val="FF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 b="1" dirty="0">
                <a:ln w="12700">
                  <a:noFill/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2020</a:t>
            </a:r>
            <a:endParaRPr lang="en-US" sz="2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AutoShape 19">
            <a:extLst>
              <a:ext uri="{FF2B5EF4-FFF2-40B4-BE49-F238E27FC236}">
                <a16:creationId xmlns:a16="http://schemas.microsoft.com/office/drawing/2014/main" id="{827FF1CC-52E9-A1CC-75B2-807C36EEFE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7813" y="4661013"/>
            <a:ext cx="1143000" cy="457200"/>
          </a:xfrm>
          <a:prstGeom prst="wedgeRoundRectCallout">
            <a:avLst>
              <a:gd name="adj1" fmla="val 648"/>
              <a:gd name="adj2" fmla="val 42730"/>
              <a:gd name="adj3" fmla="val 16667"/>
            </a:avLst>
          </a:prstGeom>
          <a:solidFill>
            <a:schemeClr val="bg1">
              <a:alpha val="85097"/>
            </a:schemeClr>
          </a:solidFill>
          <a:ln w="38100" algn="ctr">
            <a:solidFill>
              <a:srgbClr val="FF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 b="1" dirty="0">
                <a:ln w="12700">
                  <a:noFill/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2023</a:t>
            </a:r>
            <a:endParaRPr lang="en-US" sz="2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AutoShape 19">
            <a:extLst>
              <a:ext uri="{FF2B5EF4-FFF2-40B4-BE49-F238E27FC236}">
                <a16:creationId xmlns:a16="http://schemas.microsoft.com/office/drawing/2014/main" id="{3B9C8366-6C2B-CD0B-869D-B85047A89E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8813" y="4657912"/>
            <a:ext cx="1143000" cy="457200"/>
          </a:xfrm>
          <a:prstGeom prst="wedgeRoundRectCallout">
            <a:avLst>
              <a:gd name="adj1" fmla="val 648"/>
              <a:gd name="adj2" fmla="val 42730"/>
              <a:gd name="adj3" fmla="val 16667"/>
            </a:avLst>
          </a:prstGeom>
          <a:solidFill>
            <a:schemeClr val="bg1">
              <a:alpha val="85097"/>
            </a:schemeClr>
          </a:solidFill>
          <a:ln w="38100" algn="ctr">
            <a:solidFill>
              <a:srgbClr val="FF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 b="1" dirty="0">
                <a:ln w="12700">
                  <a:noFill/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2008</a:t>
            </a:r>
            <a:endParaRPr lang="en-US" sz="2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86496385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9" grpId="0" animBg="1"/>
      <p:bldP spid="1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itle 5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Adversaries &amp; Motivation</a:t>
            </a:r>
          </a:p>
        </p:txBody>
      </p:sp>
      <p:graphicFrame>
        <p:nvGraphicFramePr>
          <p:cNvPr id="32" name="Table 31"/>
          <p:cNvGraphicFramePr>
            <a:graphicFrameLocks noGrp="1"/>
          </p:cNvGraphicFramePr>
          <p:nvPr/>
        </p:nvGraphicFramePr>
        <p:xfrm>
          <a:off x="247034" y="229161"/>
          <a:ext cx="8753168" cy="4038800"/>
        </p:xfrm>
        <a:graphic>
          <a:graphicData uri="http://schemas.openxmlformats.org/drawingml/2006/table">
            <a:tbl>
              <a:tblPr firstRow="1" bandRow="1"/>
              <a:tblGrid>
                <a:gridCol w="21882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882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882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8829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34340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2400" dirty="0"/>
                        <a:t>Operational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2400" dirty="0"/>
                        <a:t>Financial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2400" dirty="0"/>
                        <a:t>Legal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2400" dirty="0"/>
                        <a:t>Reputational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446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000"/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000" dirty="0"/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000" dirty="0"/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000" dirty="0"/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3" name="AutoShape 19"/>
          <p:cNvSpPr>
            <a:spLocks noChangeArrowheads="1"/>
          </p:cNvSpPr>
          <p:nvPr/>
        </p:nvSpPr>
        <p:spPr bwMode="auto">
          <a:xfrm>
            <a:off x="6854313" y="3809210"/>
            <a:ext cx="1675490" cy="349649"/>
          </a:xfrm>
          <a:prstGeom prst="wedgeRoundRectCallout">
            <a:avLst>
              <a:gd name="adj1" fmla="val -21102"/>
              <a:gd name="adj2" fmla="val 49898"/>
              <a:gd name="adj3" fmla="val 16667"/>
            </a:avLst>
          </a:prstGeom>
          <a:solidFill>
            <a:sysClr val="window" lastClr="FFFFFF">
              <a:alpha val="85097"/>
            </a:sysClr>
          </a:solidFill>
          <a:ln w="38100" algn="ctr">
            <a:solidFill>
              <a:srgbClr val="3861AA"/>
            </a:solidFill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>
                <a:ln w="12700">
                  <a:noFill/>
                  <a:prstDash val="solid"/>
                </a:ln>
                <a:solidFill>
                  <a:srgbClr val="3861AA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libri"/>
              </a:rPr>
              <a:t>Water-Holing</a:t>
            </a:r>
            <a:endParaRPr kumimoji="0" lang="en-US" sz="1800" b="1" i="0" u="none" strike="noStrike" kern="0" cap="none" spc="0" normalizeH="0" baseline="0" noProof="0" dirty="0">
              <a:ln w="12700">
                <a:noFill/>
                <a:prstDash val="solid"/>
              </a:ln>
              <a:solidFill>
                <a:srgbClr val="3861AA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alibri"/>
            </a:endParaRPr>
          </a:p>
        </p:txBody>
      </p:sp>
      <p:sp>
        <p:nvSpPr>
          <p:cNvPr id="34" name="AutoShape 19"/>
          <p:cNvSpPr>
            <a:spLocks noChangeArrowheads="1"/>
          </p:cNvSpPr>
          <p:nvPr/>
        </p:nvSpPr>
        <p:spPr bwMode="auto">
          <a:xfrm>
            <a:off x="338750" y="2572172"/>
            <a:ext cx="4541962" cy="346998"/>
          </a:xfrm>
          <a:prstGeom prst="wedgeRoundRectCallout">
            <a:avLst>
              <a:gd name="adj1" fmla="val -21102"/>
              <a:gd name="adj2" fmla="val 49898"/>
              <a:gd name="adj3" fmla="val 16667"/>
            </a:avLst>
          </a:prstGeom>
          <a:solidFill>
            <a:sysClr val="window" lastClr="FFFFFF">
              <a:alpha val="85097"/>
            </a:sysClr>
          </a:solidFill>
          <a:ln w="38100" algn="ctr">
            <a:solidFill>
              <a:srgbClr val="3861AA"/>
            </a:solidFill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>
                <a:ln w="12700">
                  <a:noFill/>
                  <a:prstDash val="solid"/>
                </a:ln>
                <a:solidFill>
                  <a:prstClr val="black">
                    <a:lumMod val="75000"/>
                  </a:prst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libri"/>
              </a:rPr>
              <a:t>Misuse of computing power</a:t>
            </a:r>
          </a:p>
        </p:txBody>
      </p:sp>
      <p:sp>
        <p:nvSpPr>
          <p:cNvPr id="35" name="AutoShape 19"/>
          <p:cNvSpPr>
            <a:spLocks noChangeArrowheads="1"/>
          </p:cNvSpPr>
          <p:nvPr/>
        </p:nvSpPr>
        <p:spPr bwMode="auto">
          <a:xfrm>
            <a:off x="2592298" y="752163"/>
            <a:ext cx="2377721" cy="350363"/>
          </a:xfrm>
          <a:prstGeom prst="wedgeRoundRectCallout">
            <a:avLst>
              <a:gd name="adj1" fmla="val -21102"/>
              <a:gd name="adj2" fmla="val 49898"/>
              <a:gd name="adj3" fmla="val 16667"/>
            </a:avLst>
          </a:prstGeom>
          <a:solidFill>
            <a:sysClr val="window" lastClr="FFFFFF">
              <a:alpha val="85097"/>
            </a:sysClr>
          </a:solidFill>
          <a:ln w="38100" algn="ctr">
            <a:solidFill>
              <a:srgbClr val="3861AA"/>
            </a:solidFill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>
                <a:ln w="12700">
                  <a:noFill/>
                  <a:prstDash val="solid"/>
                </a:ln>
                <a:solidFill>
                  <a:srgbClr val="3861AA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libri"/>
              </a:rPr>
              <a:t>Violation of copyrights</a:t>
            </a:r>
            <a:endParaRPr kumimoji="0" lang="en-US" sz="1800" b="1" i="0" u="none" strike="noStrike" kern="0" cap="none" spc="0" normalizeH="0" baseline="0" noProof="0" dirty="0">
              <a:ln w="12700">
                <a:noFill/>
                <a:prstDash val="solid"/>
              </a:ln>
              <a:solidFill>
                <a:srgbClr val="3861AA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alibri"/>
            </a:endParaRPr>
          </a:p>
        </p:txBody>
      </p:sp>
      <p:sp>
        <p:nvSpPr>
          <p:cNvPr id="36" name="AutoShape 19"/>
          <p:cNvSpPr>
            <a:spLocks noChangeArrowheads="1"/>
          </p:cNvSpPr>
          <p:nvPr/>
        </p:nvSpPr>
        <p:spPr bwMode="auto">
          <a:xfrm>
            <a:off x="338750" y="3091847"/>
            <a:ext cx="4508353" cy="349649"/>
          </a:xfrm>
          <a:prstGeom prst="wedgeRoundRectCallout">
            <a:avLst>
              <a:gd name="adj1" fmla="val -21102"/>
              <a:gd name="adj2" fmla="val 49898"/>
              <a:gd name="adj3" fmla="val 16667"/>
            </a:avLst>
          </a:prstGeom>
          <a:solidFill>
            <a:sysClr val="window" lastClr="FFFFFF">
              <a:alpha val="85097"/>
            </a:sysClr>
          </a:solidFill>
          <a:ln w="38100" algn="ctr">
            <a:solidFill>
              <a:srgbClr val="3861AA"/>
            </a:solidFill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>
                <a:ln w="12700">
                  <a:noFill/>
                  <a:prstDash val="solid"/>
                </a:ln>
                <a:solidFill>
                  <a:prstClr val="black">
                    <a:lumMod val="75000"/>
                  </a:prst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libri"/>
              </a:rPr>
              <a:t>Impersonation</a:t>
            </a:r>
          </a:p>
        </p:txBody>
      </p:sp>
      <p:sp>
        <p:nvSpPr>
          <p:cNvPr id="37" name="AutoShape 19"/>
          <p:cNvSpPr>
            <a:spLocks noChangeArrowheads="1"/>
          </p:cNvSpPr>
          <p:nvPr/>
        </p:nvSpPr>
        <p:spPr bwMode="auto">
          <a:xfrm>
            <a:off x="3791661" y="2075053"/>
            <a:ext cx="2003719" cy="350362"/>
          </a:xfrm>
          <a:prstGeom prst="wedgeRoundRectCallout">
            <a:avLst>
              <a:gd name="adj1" fmla="val -21102"/>
              <a:gd name="adj2" fmla="val 49898"/>
              <a:gd name="adj3" fmla="val 16667"/>
            </a:avLst>
          </a:prstGeom>
          <a:solidFill>
            <a:sysClr val="window" lastClr="FFFFFF">
              <a:alpha val="85097"/>
            </a:sysClr>
          </a:solidFill>
          <a:ln w="38100" algn="ctr">
            <a:solidFill>
              <a:srgbClr val="3861AA"/>
            </a:solidFill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>
                <a:ln w="12700">
                  <a:noFill/>
                  <a:prstDash val="solid"/>
                </a:ln>
                <a:solidFill>
                  <a:prstClr val="black">
                    <a:lumMod val="75000"/>
                  </a:prst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libri"/>
              </a:rPr>
              <a:t>Data theft</a:t>
            </a:r>
          </a:p>
        </p:txBody>
      </p:sp>
      <p:sp>
        <p:nvSpPr>
          <p:cNvPr id="38" name="AutoShape 19"/>
          <p:cNvSpPr>
            <a:spLocks noChangeArrowheads="1"/>
          </p:cNvSpPr>
          <p:nvPr/>
        </p:nvSpPr>
        <p:spPr bwMode="auto">
          <a:xfrm>
            <a:off x="6249630" y="2246003"/>
            <a:ext cx="2648618" cy="349649"/>
          </a:xfrm>
          <a:prstGeom prst="wedgeRoundRectCallout">
            <a:avLst>
              <a:gd name="adj1" fmla="val -21102"/>
              <a:gd name="adj2" fmla="val 49898"/>
              <a:gd name="adj3" fmla="val 16667"/>
            </a:avLst>
          </a:prstGeom>
          <a:solidFill>
            <a:sysClr val="window" lastClr="FFFFFF">
              <a:alpha val="85097"/>
            </a:sysClr>
          </a:solidFill>
          <a:ln w="38100" algn="ctr">
            <a:solidFill>
              <a:srgbClr val="3861AA"/>
            </a:solidFill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>
                <a:ln w="12700">
                  <a:noFill/>
                  <a:prstDash val="solid"/>
                </a:ln>
                <a:solidFill>
                  <a:srgbClr val="3861AA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libri"/>
              </a:rPr>
              <a:t>Attacking third parties</a:t>
            </a:r>
          </a:p>
        </p:txBody>
      </p:sp>
      <p:sp>
        <p:nvSpPr>
          <p:cNvPr id="39" name="AutoShape 19"/>
          <p:cNvSpPr>
            <a:spLocks noChangeArrowheads="1"/>
          </p:cNvSpPr>
          <p:nvPr/>
        </p:nvSpPr>
        <p:spPr bwMode="auto">
          <a:xfrm>
            <a:off x="6918401" y="2869743"/>
            <a:ext cx="2037191" cy="349649"/>
          </a:xfrm>
          <a:prstGeom prst="wedgeRoundRectCallout">
            <a:avLst>
              <a:gd name="adj1" fmla="val -21102"/>
              <a:gd name="adj2" fmla="val 49898"/>
              <a:gd name="adj3" fmla="val 16667"/>
            </a:avLst>
          </a:prstGeom>
          <a:solidFill>
            <a:sysClr val="window" lastClr="FFFFFF">
              <a:alpha val="85097"/>
            </a:sysClr>
          </a:solidFill>
          <a:ln w="38100" algn="ctr">
            <a:solidFill>
              <a:srgbClr val="3861AA"/>
            </a:solidFill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>
                <a:ln w="12700">
                  <a:noFill/>
                  <a:prstDash val="solid"/>
                </a:ln>
                <a:solidFill>
                  <a:prstClr val="black">
                    <a:lumMod val="75000"/>
                  </a:prst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libri"/>
              </a:rPr>
              <a:t>Defacement</a:t>
            </a:r>
          </a:p>
        </p:txBody>
      </p:sp>
      <p:sp>
        <p:nvSpPr>
          <p:cNvPr id="40" name="AutoShape 19"/>
          <p:cNvSpPr>
            <a:spLocks noChangeArrowheads="1"/>
          </p:cNvSpPr>
          <p:nvPr/>
        </p:nvSpPr>
        <p:spPr bwMode="auto">
          <a:xfrm>
            <a:off x="3240958" y="1175683"/>
            <a:ext cx="2743199" cy="350363"/>
          </a:xfrm>
          <a:prstGeom prst="wedgeRoundRectCallout">
            <a:avLst>
              <a:gd name="adj1" fmla="val -21102"/>
              <a:gd name="adj2" fmla="val 49898"/>
              <a:gd name="adj3" fmla="val 16667"/>
            </a:avLst>
          </a:prstGeom>
          <a:solidFill>
            <a:sysClr val="window" lastClr="FFFFFF">
              <a:alpha val="85097"/>
            </a:sysClr>
          </a:solidFill>
          <a:ln w="38100" algn="ctr">
            <a:solidFill>
              <a:srgbClr val="3861AA"/>
            </a:solidFill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>
                <a:ln w="12700">
                  <a:noFill/>
                  <a:prstDash val="solid"/>
                </a:ln>
                <a:solidFill>
                  <a:prstClr val="black">
                    <a:lumMod val="75000"/>
                  </a:prst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libri"/>
              </a:rPr>
              <a:t>License infringements</a:t>
            </a:r>
          </a:p>
        </p:txBody>
      </p:sp>
      <p:sp>
        <p:nvSpPr>
          <p:cNvPr id="41" name="AutoShape 19"/>
          <p:cNvSpPr>
            <a:spLocks noChangeArrowheads="1"/>
          </p:cNvSpPr>
          <p:nvPr/>
        </p:nvSpPr>
        <p:spPr bwMode="auto">
          <a:xfrm>
            <a:off x="338750" y="1308067"/>
            <a:ext cx="2328888" cy="349649"/>
          </a:xfrm>
          <a:prstGeom prst="wedgeRoundRectCallout">
            <a:avLst>
              <a:gd name="adj1" fmla="val -21102"/>
              <a:gd name="adj2" fmla="val 49898"/>
              <a:gd name="adj3" fmla="val 16667"/>
            </a:avLst>
          </a:prstGeom>
          <a:solidFill>
            <a:sysClr val="window" lastClr="FFFFFF">
              <a:alpha val="85097"/>
            </a:sysClr>
          </a:solidFill>
          <a:ln w="38100" algn="ctr">
            <a:solidFill>
              <a:srgbClr val="3861AA"/>
            </a:solidFill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>
                <a:ln w="12700">
                  <a:noFill/>
                  <a:prstDash val="solid"/>
                </a:ln>
                <a:solidFill>
                  <a:srgbClr val="3861AA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libri"/>
              </a:rPr>
              <a:t>Sabotage</a:t>
            </a:r>
            <a:endParaRPr kumimoji="0" lang="en-US" sz="1800" b="1" i="0" u="none" strike="noStrike" kern="0" cap="none" spc="0" normalizeH="0" baseline="0" noProof="0" dirty="0">
              <a:ln w="12700">
                <a:noFill/>
                <a:prstDash val="solid"/>
              </a:ln>
              <a:solidFill>
                <a:srgbClr val="3861AA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alibri"/>
            </a:endParaRPr>
          </a:p>
        </p:txBody>
      </p:sp>
      <p:sp>
        <p:nvSpPr>
          <p:cNvPr id="42" name="AutoShape 19"/>
          <p:cNvSpPr>
            <a:spLocks noChangeArrowheads="1"/>
          </p:cNvSpPr>
          <p:nvPr/>
        </p:nvSpPr>
        <p:spPr bwMode="auto">
          <a:xfrm>
            <a:off x="3372263" y="1627064"/>
            <a:ext cx="2949678" cy="350363"/>
          </a:xfrm>
          <a:prstGeom prst="wedgeRoundRectCallout">
            <a:avLst>
              <a:gd name="adj1" fmla="val -21102"/>
              <a:gd name="adj2" fmla="val 49898"/>
              <a:gd name="adj3" fmla="val 16667"/>
            </a:avLst>
          </a:prstGeom>
          <a:solidFill>
            <a:sysClr val="window" lastClr="FFFFFF">
              <a:alpha val="85097"/>
            </a:sysClr>
          </a:solidFill>
          <a:ln w="38100" algn="ctr">
            <a:solidFill>
              <a:srgbClr val="3861AA"/>
            </a:solidFill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>
                <a:ln w="12700">
                  <a:noFill/>
                  <a:prstDash val="solid"/>
                </a:ln>
                <a:solidFill>
                  <a:srgbClr val="3861AA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libri"/>
              </a:rPr>
              <a:t>Financial fraud</a:t>
            </a:r>
            <a:endParaRPr kumimoji="0" lang="en-US" sz="1800" b="1" i="0" u="none" strike="noStrike" kern="0" cap="none" spc="0" normalizeH="0" baseline="0" noProof="0" dirty="0">
              <a:ln w="12700">
                <a:noFill/>
                <a:prstDash val="solid"/>
              </a:ln>
              <a:solidFill>
                <a:srgbClr val="3861AA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alibri"/>
            </a:endParaRPr>
          </a:p>
        </p:txBody>
      </p:sp>
      <p:sp>
        <p:nvSpPr>
          <p:cNvPr id="43" name="AutoShape 19"/>
          <p:cNvSpPr>
            <a:spLocks noChangeArrowheads="1"/>
          </p:cNvSpPr>
          <p:nvPr/>
        </p:nvSpPr>
        <p:spPr bwMode="auto">
          <a:xfrm>
            <a:off x="1155732" y="3684301"/>
            <a:ext cx="1176529" cy="350362"/>
          </a:xfrm>
          <a:prstGeom prst="wedgeRoundRectCallout">
            <a:avLst>
              <a:gd name="adj1" fmla="val -21102"/>
              <a:gd name="adj2" fmla="val 49898"/>
              <a:gd name="adj3" fmla="val 16667"/>
            </a:avLst>
          </a:prstGeom>
          <a:solidFill>
            <a:sysClr val="window" lastClr="FFFFFF">
              <a:alpha val="85097"/>
            </a:sysClr>
          </a:solidFill>
          <a:ln w="38100" algn="ctr">
            <a:solidFill>
              <a:srgbClr val="3861AA"/>
            </a:solidFill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>
                <a:ln w="12700">
                  <a:noFill/>
                  <a:prstDash val="solid"/>
                </a:ln>
                <a:solidFill>
                  <a:prstClr val="black">
                    <a:lumMod val="75000"/>
                  </a:prst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libri"/>
              </a:rPr>
              <a:t>Espionage</a:t>
            </a:r>
          </a:p>
        </p:txBody>
      </p:sp>
      <p:grpSp>
        <p:nvGrpSpPr>
          <p:cNvPr id="44" name="Group 43"/>
          <p:cNvGrpSpPr/>
          <p:nvPr/>
        </p:nvGrpSpPr>
        <p:grpSpPr>
          <a:xfrm>
            <a:off x="3791661" y="3764617"/>
            <a:ext cx="1921284" cy="358539"/>
            <a:chOff x="4903148" y="6004228"/>
            <a:chExt cx="2561712" cy="478052"/>
          </a:xfrm>
        </p:grpSpPr>
        <p:sp>
          <p:nvSpPr>
            <p:cNvPr id="45" name="AutoShape 19"/>
            <p:cNvSpPr>
              <a:spLocks noChangeArrowheads="1"/>
            </p:cNvSpPr>
            <p:nvPr/>
          </p:nvSpPr>
          <p:spPr bwMode="auto">
            <a:xfrm>
              <a:off x="4903148" y="6006576"/>
              <a:ext cx="2561712" cy="475704"/>
            </a:xfrm>
            <a:prstGeom prst="wedgeRoundRectCallout">
              <a:avLst>
                <a:gd name="adj1" fmla="val -129339"/>
                <a:gd name="adj2" fmla="val -12109"/>
                <a:gd name="adj3" fmla="val 16667"/>
              </a:avLst>
            </a:prstGeom>
            <a:solidFill>
              <a:sysClr val="window" lastClr="FFFFFF"/>
            </a:solidFill>
            <a:ln w="25400" cap="flat" cmpd="sng" algn="ctr">
              <a:solidFill>
                <a:srgbClr val="C0504D"/>
              </a:solidFill>
              <a:prstDash val="solid"/>
              <a:headEnd/>
              <a:tailEnd/>
            </a:ln>
            <a:effectLst/>
          </p:spPr>
          <p:txBody>
            <a:bodyPr anchor="ctr"/>
            <a:lstStyle/>
            <a:p>
              <a:pPr marL="0" marR="0" lvl="0" indent="0" algn="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400" b="1" i="0" u="none" strike="sngStrike" kern="0" cap="none" spc="0" normalizeH="0" baseline="0" noProof="0" dirty="0">
                  <a:ln w="22225">
                    <a:noFill/>
                    <a:prstDash val="solid"/>
                  </a:ln>
                  <a:solidFill>
                    <a:srgbClr val="C0504D">
                      <a:lumMod val="40000"/>
                      <a:lumOff val="6000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Nation states</a:t>
              </a:r>
              <a:endParaRPr kumimoji="0" lang="en-US" sz="2400" b="1" i="0" u="none" strike="sngStrike" kern="0" cap="none" spc="0" normalizeH="0" baseline="0" noProof="0" dirty="0">
                <a:ln w="22225">
                  <a:noFill/>
                  <a:prstDash val="solid"/>
                </a:ln>
                <a:solidFill>
                  <a:srgbClr val="C0504D">
                    <a:lumMod val="40000"/>
                    <a:lumOff val="6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6" name="AutoShape 19"/>
            <p:cNvSpPr>
              <a:spLocks noChangeArrowheads="1"/>
            </p:cNvSpPr>
            <p:nvPr/>
          </p:nvSpPr>
          <p:spPr bwMode="auto">
            <a:xfrm>
              <a:off x="4903148" y="6004228"/>
              <a:ext cx="2561712" cy="475704"/>
            </a:xfrm>
            <a:prstGeom prst="wedgeRoundRectCallout">
              <a:avLst>
                <a:gd name="adj1" fmla="val 117071"/>
                <a:gd name="adj2" fmla="val 18895"/>
                <a:gd name="adj3" fmla="val 16667"/>
              </a:avLst>
            </a:prstGeom>
            <a:solidFill>
              <a:sysClr val="window" lastClr="FFFFFF"/>
            </a:solidFill>
            <a:ln w="25400" cap="flat" cmpd="sng" algn="ctr">
              <a:solidFill>
                <a:srgbClr val="C0504D"/>
              </a:solidFill>
              <a:prstDash val="solid"/>
              <a:headEnd/>
              <a:tailEnd/>
            </a:ln>
            <a:effectLst/>
          </p:spPr>
          <p:txBody>
            <a:bodyPr anchor="ctr"/>
            <a:lstStyle/>
            <a:p>
              <a:pPr marL="0" marR="0" lvl="0" indent="0" algn="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400" b="1" i="0" u="none" strike="noStrike" kern="0" cap="none" spc="0" normalizeH="0" baseline="0" noProof="0" dirty="0">
                  <a:ln w="22225">
                    <a:noFill/>
                    <a:prstDash val="solid"/>
                  </a:ln>
                  <a:solidFill>
                    <a:srgbClr val="C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Nation states</a:t>
              </a:r>
              <a:endParaRPr kumimoji="0" lang="en-US" sz="2400" b="1" i="0" u="none" strike="noStrike" kern="0" cap="none" spc="0" normalizeH="0" baseline="0" noProof="0" dirty="0">
                <a:ln w="22225">
                  <a:noFill/>
                  <a:prstDash val="solid"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1049860" y="836754"/>
            <a:ext cx="1389236" cy="364592"/>
            <a:chOff x="1247412" y="2100410"/>
            <a:chExt cx="1852315" cy="486123"/>
          </a:xfrm>
        </p:grpSpPr>
        <p:sp>
          <p:nvSpPr>
            <p:cNvPr id="48" name="AutoShape 19"/>
            <p:cNvSpPr>
              <a:spLocks noChangeArrowheads="1"/>
            </p:cNvSpPr>
            <p:nvPr/>
          </p:nvSpPr>
          <p:spPr bwMode="auto">
            <a:xfrm>
              <a:off x="1247412" y="2100410"/>
              <a:ext cx="1851032" cy="479647"/>
            </a:xfrm>
            <a:prstGeom prst="wedgeRoundRectCallout">
              <a:avLst>
                <a:gd name="adj1" fmla="val 64417"/>
                <a:gd name="adj2" fmla="val -44398"/>
                <a:gd name="adj3" fmla="val 16667"/>
              </a:avLst>
            </a:prstGeom>
            <a:solidFill>
              <a:sysClr val="window" lastClr="FFFFFF"/>
            </a:solidFill>
            <a:ln w="25400" cap="flat" cmpd="sng" algn="ctr">
              <a:solidFill>
                <a:srgbClr val="C0504D"/>
              </a:solidFill>
              <a:prstDash val="solid"/>
              <a:headEnd/>
              <a:tailEnd/>
            </a:ln>
            <a:effectLst/>
          </p:spPr>
          <p:txBody>
            <a:bodyPr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400" b="1" i="0" u="none" strike="noStrike" kern="0" cap="none" spc="0" normalizeH="0" baseline="0" noProof="0" dirty="0">
                  <a:ln w="22225">
                    <a:noFill/>
                    <a:prstDash val="solid"/>
                  </a:ln>
                  <a:solidFill>
                    <a:srgbClr val="C0504D">
                      <a:lumMod val="40000"/>
                      <a:lumOff val="6000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Insiders</a:t>
              </a:r>
            </a:p>
          </p:txBody>
        </p:sp>
        <p:sp>
          <p:nvSpPr>
            <p:cNvPr id="49" name="AutoShape 19"/>
            <p:cNvSpPr>
              <a:spLocks noChangeArrowheads="1"/>
            </p:cNvSpPr>
            <p:nvPr/>
          </p:nvSpPr>
          <p:spPr bwMode="auto">
            <a:xfrm>
              <a:off x="1247772" y="2100410"/>
              <a:ext cx="1851032" cy="479647"/>
            </a:xfrm>
            <a:prstGeom prst="wedgeRoundRectCallout">
              <a:avLst>
                <a:gd name="adj1" fmla="val 121253"/>
                <a:gd name="adj2" fmla="val 80646"/>
                <a:gd name="adj3" fmla="val 16667"/>
              </a:avLst>
            </a:prstGeom>
            <a:solidFill>
              <a:sysClr val="window" lastClr="FFFFFF"/>
            </a:solidFill>
            <a:ln w="25400" cap="flat" cmpd="sng" algn="ctr">
              <a:solidFill>
                <a:srgbClr val="C0504D"/>
              </a:solidFill>
              <a:prstDash val="solid"/>
              <a:headEnd/>
              <a:tailEnd/>
            </a:ln>
            <a:effectLst/>
          </p:spPr>
          <p:txBody>
            <a:bodyPr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400" b="1" i="0" u="none" strike="noStrike" kern="0" cap="none" spc="0" normalizeH="0" baseline="0" noProof="0" dirty="0">
                  <a:ln w="22225">
                    <a:noFill/>
                    <a:prstDash val="solid"/>
                  </a:ln>
                  <a:solidFill>
                    <a:srgbClr val="C0504D">
                      <a:lumMod val="40000"/>
                      <a:lumOff val="6000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Insiders</a:t>
              </a:r>
            </a:p>
          </p:txBody>
        </p:sp>
        <p:sp>
          <p:nvSpPr>
            <p:cNvPr id="50" name="AutoShape 19"/>
            <p:cNvSpPr>
              <a:spLocks noChangeArrowheads="1"/>
            </p:cNvSpPr>
            <p:nvPr/>
          </p:nvSpPr>
          <p:spPr bwMode="auto">
            <a:xfrm>
              <a:off x="1248695" y="2106886"/>
              <a:ext cx="1851032" cy="479647"/>
            </a:xfrm>
            <a:prstGeom prst="wedgeRoundRectCallout">
              <a:avLst>
                <a:gd name="adj1" fmla="val 22985"/>
                <a:gd name="adj2" fmla="val 127793"/>
                <a:gd name="adj3" fmla="val 16667"/>
              </a:avLst>
            </a:prstGeom>
            <a:solidFill>
              <a:sysClr val="window" lastClr="FFFFFF"/>
            </a:solidFill>
            <a:ln w="25400" cap="flat" cmpd="sng" algn="ctr">
              <a:solidFill>
                <a:srgbClr val="C0504D"/>
              </a:solidFill>
              <a:prstDash val="solid"/>
              <a:headEnd/>
              <a:tailEnd/>
            </a:ln>
            <a:effectLst/>
          </p:spPr>
          <p:txBody>
            <a:bodyPr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400" b="1" i="0" u="none" strike="noStrike" kern="0" cap="none" spc="0" normalizeH="0" baseline="0" noProof="0" dirty="0">
                  <a:ln w="22225">
                    <a:noFill/>
                    <a:prstDash val="solid"/>
                  </a:ln>
                  <a:solidFill>
                    <a:srgbClr val="C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Insiders</a:t>
              </a: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540506" y="2053228"/>
            <a:ext cx="2413823" cy="351718"/>
            <a:chOff x="568274" y="3722376"/>
            <a:chExt cx="3218431" cy="468957"/>
          </a:xfrm>
        </p:grpSpPr>
        <p:sp>
          <p:nvSpPr>
            <p:cNvPr id="52" name="AutoShape 19"/>
            <p:cNvSpPr>
              <a:spLocks noChangeArrowheads="1"/>
            </p:cNvSpPr>
            <p:nvPr/>
          </p:nvSpPr>
          <p:spPr bwMode="auto">
            <a:xfrm>
              <a:off x="568274" y="3724355"/>
              <a:ext cx="3196769" cy="466199"/>
            </a:xfrm>
            <a:prstGeom prst="wedgeRoundRectCallout">
              <a:avLst>
                <a:gd name="adj1" fmla="val -33971"/>
                <a:gd name="adj2" fmla="val 136368"/>
                <a:gd name="adj3" fmla="val 16667"/>
              </a:avLst>
            </a:prstGeom>
            <a:solidFill>
              <a:sysClr val="window" lastClr="FFFFFF"/>
            </a:solidFill>
            <a:ln w="25400" cap="flat" cmpd="sng" algn="ctr">
              <a:solidFill>
                <a:srgbClr val="C0504D"/>
              </a:solidFill>
              <a:prstDash val="solid"/>
              <a:headEnd/>
              <a:tailEnd/>
            </a:ln>
            <a:effectLst/>
          </p:spPr>
          <p:txBody>
            <a:bodyPr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400" b="1" i="0" u="none" strike="noStrike" kern="0" cap="none" spc="0" normalizeH="0" baseline="0" noProof="0" dirty="0">
                  <a:ln w="22225">
                    <a:noFill/>
                    <a:prstDash val="solid"/>
                  </a:ln>
                  <a:solidFill>
                    <a:srgbClr val="C0504D">
                      <a:lumMod val="40000"/>
                      <a:lumOff val="6000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Cyber-criminals</a:t>
              </a:r>
            </a:p>
          </p:txBody>
        </p:sp>
        <p:sp>
          <p:nvSpPr>
            <p:cNvPr id="53" name="AutoShape 19"/>
            <p:cNvSpPr>
              <a:spLocks noChangeArrowheads="1"/>
            </p:cNvSpPr>
            <p:nvPr/>
          </p:nvSpPr>
          <p:spPr bwMode="auto">
            <a:xfrm>
              <a:off x="589936" y="3722376"/>
              <a:ext cx="3196769" cy="466199"/>
            </a:xfrm>
            <a:prstGeom prst="wedgeRoundRectCallout">
              <a:avLst>
                <a:gd name="adj1" fmla="val 89364"/>
                <a:gd name="adj2" fmla="val 5609"/>
                <a:gd name="adj3" fmla="val 16667"/>
              </a:avLst>
            </a:prstGeom>
            <a:solidFill>
              <a:sysClr val="window" lastClr="FFFFFF"/>
            </a:solidFill>
            <a:ln w="25400" cap="flat" cmpd="sng" algn="ctr">
              <a:solidFill>
                <a:srgbClr val="C0504D"/>
              </a:solidFill>
              <a:prstDash val="solid"/>
              <a:headEnd/>
              <a:tailEnd/>
            </a:ln>
            <a:effectLst/>
          </p:spPr>
          <p:txBody>
            <a:bodyPr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400" b="1" i="0" u="none" strike="noStrike" kern="0" cap="none" spc="0" normalizeH="0" baseline="0" noProof="0" dirty="0">
                  <a:ln w="22225">
                    <a:noFill/>
                    <a:prstDash val="solid"/>
                  </a:ln>
                  <a:solidFill>
                    <a:srgbClr val="C0504D">
                      <a:lumMod val="40000"/>
                      <a:lumOff val="6000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Cyber-criminals</a:t>
              </a:r>
            </a:p>
          </p:txBody>
        </p:sp>
        <p:sp>
          <p:nvSpPr>
            <p:cNvPr id="54" name="AutoShape 19"/>
            <p:cNvSpPr>
              <a:spLocks noChangeArrowheads="1"/>
            </p:cNvSpPr>
            <p:nvPr/>
          </p:nvSpPr>
          <p:spPr bwMode="auto">
            <a:xfrm>
              <a:off x="579105" y="3725134"/>
              <a:ext cx="3196769" cy="466199"/>
            </a:xfrm>
            <a:prstGeom prst="wedgeRoundRectCallout">
              <a:avLst>
                <a:gd name="adj1" fmla="val 95208"/>
                <a:gd name="adj2" fmla="val -114605"/>
                <a:gd name="adj3" fmla="val 16667"/>
              </a:avLst>
            </a:prstGeom>
            <a:solidFill>
              <a:sysClr val="window" lastClr="FFFFFF"/>
            </a:solidFill>
            <a:ln w="25400" cap="flat" cmpd="sng" algn="ctr">
              <a:solidFill>
                <a:srgbClr val="C0504D"/>
              </a:solidFill>
              <a:prstDash val="solid"/>
              <a:headEnd/>
              <a:tailEnd/>
            </a:ln>
            <a:effectLst/>
          </p:spPr>
          <p:txBody>
            <a:bodyPr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400" b="1" i="0" u="none" strike="noStrike" kern="0" cap="none" spc="0" normalizeH="0" baseline="0" noProof="0" dirty="0">
                  <a:ln w="22225">
                    <a:noFill/>
                    <a:prstDash val="solid"/>
                  </a:ln>
                  <a:solidFill>
                    <a:srgbClr val="C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Cyber-criminals</a:t>
              </a:r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4774224" y="2834731"/>
            <a:ext cx="1971364" cy="765854"/>
            <a:chOff x="6541066" y="4764379"/>
            <a:chExt cx="2300649" cy="1021139"/>
          </a:xfrm>
        </p:grpSpPr>
        <p:sp>
          <p:nvSpPr>
            <p:cNvPr id="56" name="AutoShape 19"/>
            <p:cNvSpPr>
              <a:spLocks noChangeArrowheads="1"/>
            </p:cNvSpPr>
            <p:nvPr/>
          </p:nvSpPr>
          <p:spPr bwMode="auto">
            <a:xfrm>
              <a:off x="6541310" y="4764379"/>
              <a:ext cx="2300405" cy="1014167"/>
            </a:xfrm>
            <a:prstGeom prst="wedgeRoundRectCallout">
              <a:avLst>
                <a:gd name="adj1" fmla="val 79555"/>
                <a:gd name="adj2" fmla="val -20495"/>
                <a:gd name="adj3" fmla="val 16667"/>
              </a:avLst>
            </a:prstGeom>
            <a:solidFill>
              <a:sysClr val="window" lastClr="FFFFFF"/>
            </a:solidFill>
            <a:ln w="25400" cap="flat" cmpd="sng" algn="ctr">
              <a:solidFill>
                <a:srgbClr val="C0504D"/>
              </a:solidFill>
              <a:prstDash val="solid"/>
              <a:headEnd/>
              <a:tailEnd/>
            </a:ln>
            <a:effectLst/>
          </p:spPr>
          <p:txBody>
            <a:bodyPr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400" b="1" i="0" u="none" strike="noStrike" kern="0" cap="none" spc="0" normalizeH="0" baseline="0" noProof="0" dirty="0">
                  <a:ln w="22225">
                    <a:noFill/>
                    <a:prstDash val="solid"/>
                  </a:ln>
                  <a:solidFill>
                    <a:srgbClr val="C0504D">
                      <a:lumMod val="40000"/>
                      <a:lumOff val="6000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White/Grey</a:t>
              </a:r>
              <a:br>
                <a:rPr kumimoji="0" lang="en-GB" sz="2400" b="1" i="0" u="none" strike="noStrike" kern="0" cap="none" spc="0" normalizeH="0" baseline="0" noProof="0" dirty="0">
                  <a:ln w="22225">
                    <a:noFill/>
                    <a:prstDash val="solid"/>
                  </a:ln>
                  <a:solidFill>
                    <a:srgbClr val="C0504D">
                      <a:lumMod val="40000"/>
                      <a:lumOff val="6000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</a:br>
              <a:r>
                <a:rPr kumimoji="0" lang="en-GB" sz="2400" b="1" i="0" u="none" strike="noStrike" kern="0" cap="none" spc="0" normalizeH="0" baseline="0" noProof="0" dirty="0">
                  <a:ln w="22225">
                    <a:noFill/>
                    <a:prstDash val="solid"/>
                  </a:ln>
                  <a:solidFill>
                    <a:srgbClr val="C0504D">
                      <a:lumMod val="40000"/>
                      <a:lumOff val="6000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Hacktivists</a:t>
              </a:r>
            </a:p>
          </p:txBody>
        </p:sp>
        <p:grpSp>
          <p:nvGrpSpPr>
            <p:cNvPr id="57" name="Group 56"/>
            <p:cNvGrpSpPr/>
            <p:nvPr/>
          </p:nvGrpSpPr>
          <p:grpSpPr>
            <a:xfrm>
              <a:off x="6541066" y="4770177"/>
              <a:ext cx="2300405" cy="1015341"/>
              <a:chOff x="6541066" y="4770177"/>
              <a:chExt cx="2300405" cy="1015341"/>
            </a:xfrm>
          </p:grpSpPr>
          <p:sp>
            <p:nvSpPr>
              <p:cNvPr id="58" name="AutoShape 19"/>
              <p:cNvSpPr>
                <a:spLocks noChangeArrowheads="1"/>
              </p:cNvSpPr>
              <p:nvPr/>
            </p:nvSpPr>
            <p:spPr bwMode="auto">
              <a:xfrm>
                <a:off x="6541066" y="4770177"/>
                <a:ext cx="2300405" cy="1014167"/>
              </a:xfrm>
              <a:prstGeom prst="wedgeRoundRectCallout">
                <a:avLst>
                  <a:gd name="adj1" fmla="val 31257"/>
                  <a:gd name="adj2" fmla="val -104841"/>
                  <a:gd name="adj3" fmla="val 16667"/>
                </a:avLst>
              </a:prstGeom>
              <a:solidFill>
                <a:sysClr val="window" lastClr="FFFFFF"/>
              </a:solidFill>
              <a:ln w="25400" cap="flat" cmpd="sng" algn="ctr">
                <a:solidFill>
                  <a:srgbClr val="C0504D"/>
                </a:solidFill>
                <a:prstDash val="solid"/>
                <a:headEnd/>
                <a:tailEnd/>
              </a:ln>
              <a:effectLst/>
            </p:spPr>
            <p:txBody>
              <a:bodyPr anchor="ctr"/>
              <a:lstStyle/>
              <a:p>
                <a:pPr marL="0" marR="0" lvl="0" indent="0" algn="ctr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400" b="1" i="0" u="none" strike="noStrike" kern="0" cap="none" spc="0" normalizeH="0" baseline="0" noProof="0" dirty="0">
                    <a:ln w="22225">
                      <a:noFill/>
                      <a:prstDash val="solid"/>
                    </a:ln>
                    <a:solidFill>
                      <a:srgbClr val="C0504D">
                        <a:lumMod val="40000"/>
                        <a:lumOff val="60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White/Grey</a:t>
                </a:r>
                <a:br>
                  <a:rPr kumimoji="0" lang="en-GB" sz="2400" b="1" i="0" u="none" strike="noStrike" kern="0" cap="none" spc="0" normalizeH="0" baseline="0" noProof="0" dirty="0">
                    <a:ln w="22225">
                      <a:noFill/>
                      <a:prstDash val="solid"/>
                    </a:ln>
                    <a:solidFill>
                      <a:srgbClr val="C0504D">
                        <a:lumMod val="40000"/>
                        <a:lumOff val="60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</a:br>
                <a:r>
                  <a:rPr kumimoji="0" lang="en-GB" sz="2400" b="1" i="0" u="none" strike="noStrike" kern="0" cap="none" spc="0" normalizeH="0" baseline="0" noProof="0" dirty="0">
                    <a:ln w="22225">
                      <a:noFill/>
                      <a:prstDash val="solid"/>
                    </a:ln>
                    <a:solidFill>
                      <a:srgbClr val="C0504D">
                        <a:lumMod val="40000"/>
                        <a:lumOff val="60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Hacktivists</a:t>
                </a:r>
              </a:p>
            </p:txBody>
          </p:sp>
          <p:sp>
            <p:nvSpPr>
              <p:cNvPr id="59" name="AutoShape 19"/>
              <p:cNvSpPr>
                <a:spLocks noChangeArrowheads="1"/>
              </p:cNvSpPr>
              <p:nvPr/>
            </p:nvSpPr>
            <p:spPr bwMode="auto">
              <a:xfrm>
                <a:off x="6541066" y="4771351"/>
                <a:ext cx="2300405" cy="1014167"/>
              </a:xfrm>
              <a:prstGeom prst="wedgeRoundRectCallout">
                <a:avLst>
                  <a:gd name="adj1" fmla="val -70467"/>
                  <a:gd name="adj2" fmla="val 8590"/>
                  <a:gd name="adj3" fmla="val 16667"/>
                </a:avLst>
              </a:prstGeom>
              <a:solidFill>
                <a:sysClr val="window" lastClr="FFFFFF"/>
              </a:solidFill>
              <a:ln w="25400" cap="flat" cmpd="sng" algn="ctr">
                <a:solidFill>
                  <a:srgbClr val="C0504D"/>
                </a:solidFill>
                <a:prstDash val="solid"/>
                <a:headEnd/>
                <a:tailEnd/>
              </a:ln>
              <a:effectLst/>
            </p:spPr>
            <p:txBody>
              <a:bodyPr anchor="ctr"/>
              <a:lstStyle/>
              <a:p>
                <a:pPr marL="0" marR="0" lvl="0" indent="0" algn="ctr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400" b="1" i="0" u="none" strike="noStrike" kern="0" cap="none" spc="0" normalizeH="0" baseline="0" noProof="0" dirty="0">
                    <a:ln w="22225">
                      <a:noFill/>
                      <a:prstDash val="solid"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White/Grey</a:t>
                </a:r>
                <a:br>
                  <a:rPr kumimoji="0" lang="en-GB" sz="2400" b="1" i="0" u="none" strike="noStrike" kern="0" cap="none" spc="0" normalizeH="0" baseline="0" noProof="0" dirty="0">
                    <a:ln w="22225">
                      <a:noFill/>
                      <a:prstDash val="solid"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</a:br>
                <a:r>
                  <a:rPr kumimoji="0" lang="en-GB" sz="2400" b="1" i="0" u="none" strike="noStrike" kern="0" cap="none" spc="0" normalizeH="0" baseline="0" noProof="0" dirty="0">
                    <a:ln w="22225">
                      <a:noFill/>
                      <a:prstDash val="solid"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Hacktivists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02890660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19"/>
          <p:cNvSpPr>
            <a:spLocks noChangeArrowheads="1"/>
          </p:cNvSpPr>
          <p:nvPr/>
        </p:nvSpPr>
        <p:spPr bwMode="auto">
          <a:xfrm>
            <a:off x="152438" y="142701"/>
            <a:ext cx="8701416" cy="1301869"/>
          </a:xfrm>
          <a:prstGeom prst="wedgeRoundRectCallout">
            <a:avLst>
              <a:gd name="adj1" fmla="val -21102"/>
              <a:gd name="adj2" fmla="val 49898"/>
              <a:gd name="adj3" fmla="val 16667"/>
            </a:avLst>
          </a:prstGeom>
          <a:solidFill>
            <a:schemeClr val="bg1">
              <a:alpha val="85097"/>
            </a:schemeClr>
          </a:solidFill>
          <a:ln w="38100" algn="ctr">
            <a:solidFill>
              <a:srgbClr val="3861AA"/>
            </a:solidFill>
            <a:miter lim="800000"/>
            <a:headEnd/>
            <a:tailEnd/>
          </a:ln>
        </p:spPr>
        <p:txBody>
          <a:bodyPr anchor="ctr"/>
          <a:lstStyle/>
          <a:p>
            <a:pPr defTabSz="685800"/>
            <a:r>
              <a:rPr lang="en-GB" sz="4000" b="1" dirty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3861AA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/>
              </a:rPr>
              <a:t>Scope:</a:t>
            </a:r>
            <a:br>
              <a:rPr lang="en-GB" sz="4000" b="1" dirty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3861AA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/>
              </a:rPr>
            </a:br>
            <a:r>
              <a:rPr lang="en-GB" sz="4000" b="1" dirty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3861AA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/>
              </a:rPr>
              <a:t>CERN  ̶  Know your (security) footprint</a:t>
            </a:r>
          </a:p>
        </p:txBody>
      </p:sp>
      <p:sp>
        <p:nvSpPr>
          <p:cNvPr id="11" name="AutoShape 19"/>
          <p:cNvSpPr>
            <a:spLocks noChangeArrowheads="1"/>
          </p:cNvSpPr>
          <p:nvPr/>
        </p:nvSpPr>
        <p:spPr bwMode="auto">
          <a:xfrm>
            <a:off x="152439" y="3127397"/>
            <a:ext cx="8701416" cy="1295133"/>
          </a:xfrm>
          <a:prstGeom prst="wedgeRoundRectCallout">
            <a:avLst>
              <a:gd name="adj1" fmla="val -21102"/>
              <a:gd name="adj2" fmla="val 49898"/>
              <a:gd name="adj3" fmla="val 16667"/>
            </a:avLst>
          </a:prstGeom>
          <a:solidFill>
            <a:schemeClr val="bg1">
              <a:alpha val="85097"/>
            </a:schemeClr>
          </a:solidFill>
          <a:ln w="38100" algn="ctr">
            <a:solidFill>
              <a:srgbClr val="00B050"/>
            </a:solidFill>
            <a:miter lim="800000"/>
            <a:headEnd/>
            <a:tailEnd/>
          </a:ln>
        </p:spPr>
        <p:txBody>
          <a:bodyPr anchor="ctr"/>
          <a:lstStyle/>
          <a:p>
            <a:pPr defTabSz="685800"/>
            <a:r>
              <a:rPr lang="en-GB" sz="4000" b="1" dirty="0">
                <a:ln w="12700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/>
              </a:rPr>
              <a:t>Countermeasures:</a:t>
            </a:r>
            <a:br>
              <a:rPr lang="en-GB" sz="4000" b="1" dirty="0">
                <a:ln w="12700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/>
              </a:rPr>
            </a:br>
            <a:r>
              <a:rPr lang="en-GB" sz="4000" b="1" dirty="0">
                <a:ln w="12700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/>
              </a:rPr>
              <a:t>CERN Computer Security Controls</a:t>
            </a:r>
          </a:p>
        </p:txBody>
      </p:sp>
      <p:sp>
        <p:nvSpPr>
          <p:cNvPr id="12" name="AutoShape 19"/>
          <p:cNvSpPr>
            <a:spLocks noChangeArrowheads="1"/>
          </p:cNvSpPr>
          <p:nvPr/>
        </p:nvSpPr>
        <p:spPr bwMode="auto">
          <a:xfrm>
            <a:off x="152438" y="1600200"/>
            <a:ext cx="8701416" cy="1357688"/>
          </a:xfrm>
          <a:prstGeom prst="wedgeRoundRectCallout">
            <a:avLst>
              <a:gd name="adj1" fmla="val -21102"/>
              <a:gd name="adj2" fmla="val 49898"/>
              <a:gd name="adj3" fmla="val 16667"/>
            </a:avLst>
          </a:prstGeom>
          <a:ln w="44450">
            <a:solidFill>
              <a:srgbClr val="FF0000"/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defTabSz="685800"/>
            <a:r>
              <a:rPr lang="en-GB" sz="4000" b="1" dirty="0">
                <a:ln w="22225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latin typeface="Calibri"/>
              </a:rPr>
              <a:t>Risks:</a:t>
            </a:r>
            <a:br>
              <a:rPr lang="en-GB" sz="4000" b="1" dirty="0">
                <a:ln w="22225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latin typeface="Calibri"/>
              </a:rPr>
            </a:br>
            <a:r>
              <a:rPr lang="en-GB" sz="4000" b="1" dirty="0">
                <a:ln w="22225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latin typeface="Calibri"/>
              </a:rPr>
              <a:t>Adversaries &amp; Attack Vectors</a:t>
            </a:r>
          </a:p>
        </p:txBody>
      </p:sp>
    </p:spTree>
    <p:extLst>
      <p:ext uri="{BB962C8B-B14F-4D97-AF65-F5344CB8AC3E}">
        <p14:creationId xmlns:p14="http://schemas.microsoft.com/office/powerpoint/2010/main" val="1451087564"/>
      </p:ext>
    </p:extLst>
  </p:cSld>
  <p:clrMapOvr>
    <a:masterClrMapping/>
  </p:clrMapOvr>
  <p:transition spd="med">
    <p:pull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Risk Controls</a:t>
            </a:r>
          </a:p>
        </p:txBody>
      </p:sp>
      <p:graphicFrame>
        <p:nvGraphicFramePr>
          <p:cNvPr id="86" name="Table 85"/>
          <p:cNvGraphicFramePr>
            <a:graphicFrameLocks noGrp="1"/>
          </p:cNvGraphicFramePr>
          <p:nvPr/>
        </p:nvGraphicFramePr>
        <p:xfrm>
          <a:off x="185488" y="273123"/>
          <a:ext cx="8753168" cy="4038800"/>
        </p:xfrm>
        <a:graphic>
          <a:graphicData uri="http://schemas.openxmlformats.org/drawingml/2006/table">
            <a:tbl>
              <a:tblPr firstRow="1" bandRow="1"/>
              <a:tblGrid>
                <a:gridCol w="21882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882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882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8829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34340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2400" dirty="0"/>
                        <a:t>Operational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2400" dirty="0"/>
                        <a:t>Financial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2400" dirty="0"/>
                        <a:t>Legal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2400" dirty="0"/>
                        <a:t>Reputational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446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000" dirty="0"/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000" dirty="0"/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000" dirty="0"/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000" dirty="0"/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7" name="AutoShape 19"/>
          <p:cNvSpPr>
            <a:spLocks noChangeArrowheads="1"/>
          </p:cNvSpPr>
          <p:nvPr/>
        </p:nvSpPr>
        <p:spPr bwMode="auto">
          <a:xfrm>
            <a:off x="6792767" y="3853172"/>
            <a:ext cx="1675490" cy="349649"/>
          </a:xfrm>
          <a:prstGeom prst="wedgeRoundRectCallout">
            <a:avLst>
              <a:gd name="adj1" fmla="val -21102"/>
              <a:gd name="adj2" fmla="val 49898"/>
              <a:gd name="adj3" fmla="val 16667"/>
            </a:avLst>
          </a:prstGeom>
          <a:solidFill>
            <a:sysClr val="window" lastClr="FFFFFF">
              <a:alpha val="85097"/>
            </a:sysClr>
          </a:solidFill>
          <a:ln w="38100" algn="ctr">
            <a:solidFill>
              <a:srgbClr val="3861AA"/>
            </a:solidFill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>
                <a:ln w="12700">
                  <a:noFill/>
                  <a:prstDash val="solid"/>
                </a:ln>
                <a:solidFill>
                  <a:srgbClr val="3861AA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libri"/>
              </a:rPr>
              <a:t>Water-Holing</a:t>
            </a:r>
            <a:endParaRPr kumimoji="0" lang="en-US" sz="1800" b="1" i="0" u="none" strike="noStrike" kern="0" cap="none" spc="0" normalizeH="0" baseline="0" noProof="0" dirty="0">
              <a:ln w="12700">
                <a:noFill/>
                <a:prstDash val="solid"/>
              </a:ln>
              <a:solidFill>
                <a:srgbClr val="3861AA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alibri"/>
            </a:endParaRPr>
          </a:p>
        </p:txBody>
      </p:sp>
      <p:sp>
        <p:nvSpPr>
          <p:cNvPr id="88" name="AutoShape 19"/>
          <p:cNvSpPr>
            <a:spLocks noChangeArrowheads="1"/>
          </p:cNvSpPr>
          <p:nvPr/>
        </p:nvSpPr>
        <p:spPr bwMode="auto">
          <a:xfrm>
            <a:off x="277204" y="2616134"/>
            <a:ext cx="4541962" cy="346998"/>
          </a:xfrm>
          <a:prstGeom prst="wedgeRoundRectCallout">
            <a:avLst>
              <a:gd name="adj1" fmla="val -21102"/>
              <a:gd name="adj2" fmla="val 49898"/>
              <a:gd name="adj3" fmla="val 16667"/>
            </a:avLst>
          </a:prstGeom>
          <a:solidFill>
            <a:sysClr val="window" lastClr="FFFFFF">
              <a:alpha val="85097"/>
            </a:sysClr>
          </a:solidFill>
          <a:ln w="38100" algn="ctr">
            <a:solidFill>
              <a:srgbClr val="3861AA"/>
            </a:solidFill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>
                <a:ln w="12700">
                  <a:noFill/>
                  <a:prstDash val="solid"/>
                </a:ln>
                <a:solidFill>
                  <a:prstClr val="black">
                    <a:lumMod val="75000"/>
                  </a:prst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libri"/>
              </a:rPr>
              <a:t>Misuse of computing power</a:t>
            </a:r>
          </a:p>
        </p:txBody>
      </p:sp>
      <p:sp>
        <p:nvSpPr>
          <p:cNvPr id="89" name="AutoShape 19"/>
          <p:cNvSpPr>
            <a:spLocks noChangeArrowheads="1"/>
          </p:cNvSpPr>
          <p:nvPr/>
        </p:nvSpPr>
        <p:spPr bwMode="auto">
          <a:xfrm>
            <a:off x="2530752" y="796125"/>
            <a:ext cx="2377721" cy="350363"/>
          </a:xfrm>
          <a:prstGeom prst="wedgeRoundRectCallout">
            <a:avLst>
              <a:gd name="adj1" fmla="val -21102"/>
              <a:gd name="adj2" fmla="val 49898"/>
              <a:gd name="adj3" fmla="val 16667"/>
            </a:avLst>
          </a:prstGeom>
          <a:solidFill>
            <a:sysClr val="window" lastClr="FFFFFF">
              <a:alpha val="85097"/>
            </a:sysClr>
          </a:solidFill>
          <a:ln w="38100" algn="ctr">
            <a:solidFill>
              <a:srgbClr val="3861AA"/>
            </a:solidFill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>
                <a:ln w="12700">
                  <a:noFill/>
                  <a:prstDash val="solid"/>
                </a:ln>
                <a:solidFill>
                  <a:srgbClr val="3861AA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libri"/>
              </a:rPr>
              <a:t>Violation of copyrights</a:t>
            </a:r>
            <a:endParaRPr kumimoji="0" lang="en-US" sz="1800" b="1" i="0" u="none" strike="noStrike" kern="0" cap="none" spc="0" normalizeH="0" baseline="0" noProof="0" dirty="0">
              <a:ln w="12700">
                <a:noFill/>
                <a:prstDash val="solid"/>
              </a:ln>
              <a:solidFill>
                <a:srgbClr val="3861AA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alibri"/>
            </a:endParaRPr>
          </a:p>
        </p:txBody>
      </p:sp>
      <p:sp>
        <p:nvSpPr>
          <p:cNvPr id="90" name="AutoShape 19"/>
          <p:cNvSpPr>
            <a:spLocks noChangeArrowheads="1"/>
          </p:cNvSpPr>
          <p:nvPr/>
        </p:nvSpPr>
        <p:spPr bwMode="auto">
          <a:xfrm>
            <a:off x="277204" y="3135809"/>
            <a:ext cx="4508353" cy="349649"/>
          </a:xfrm>
          <a:prstGeom prst="wedgeRoundRectCallout">
            <a:avLst>
              <a:gd name="adj1" fmla="val -21102"/>
              <a:gd name="adj2" fmla="val 49898"/>
              <a:gd name="adj3" fmla="val 16667"/>
            </a:avLst>
          </a:prstGeom>
          <a:solidFill>
            <a:sysClr val="window" lastClr="FFFFFF">
              <a:alpha val="85097"/>
            </a:sysClr>
          </a:solidFill>
          <a:ln w="38100" algn="ctr">
            <a:solidFill>
              <a:srgbClr val="3861AA"/>
            </a:solidFill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>
                <a:ln w="12700">
                  <a:noFill/>
                  <a:prstDash val="solid"/>
                </a:ln>
                <a:solidFill>
                  <a:prstClr val="black">
                    <a:lumMod val="75000"/>
                  </a:prst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libri"/>
              </a:rPr>
              <a:t>Impersonation</a:t>
            </a:r>
          </a:p>
        </p:txBody>
      </p:sp>
      <p:sp>
        <p:nvSpPr>
          <p:cNvPr id="91" name="AutoShape 19"/>
          <p:cNvSpPr>
            <a:spLocks noChangeArrowheads="1"/>
          </p:cNvSpPr>
          <p:nvPr/>
        </p:nvSpPr>
        <p:spPr bwMode="auto">
          <a:xfrm>
            <a:off x="3730115" y="2119015"/>
            <a:ext cx="2003719" cy="350362"/>
          </a:xfrm>
          <a:prstGeom prst="wedgeRoundRectCallout">
            <a:avLst>
              <a:gd name="adj1" fmla="val -21102"/>
              <a:gd name="adj2" fmla="val 49898"/>
              <a:gd name="adj3" fmla="val 16667"/>
            </a:avLst>
          </a:prstGeom>
          <a:solidFill>
            <a:sysClr val="window" lastClr="FFFFFF">
              <a:alpha val="85097"/>
            </a:sysClr>
          </a:solidFill>
          <a:ln w="38100" algn="ctr">
            <a:solidFill>
              <a:srgbClr val="3861AA"/>
            </a:solidFill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>
                <a:ln w="12700">
                  <a:noFill/>
                  <a:prstDash val="solid"/>
                </a:ln>
                <a:solidFill>
                  <a:prstClr val="black">
                    <a:lumMod val="75000"/>
                  </a:prst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libri"/>
              </a:rPr>
              <a:t>Data theft</a:t>
            </a:r>
          </a:p>
        </p:txBody>
      </p:sp>
      <p:sp>
        <p:nvSpPr>
          <p:cNvPr id="92" name="AutoShape 19"/>
          <p:cNvSpPr>
            <a:spLocks noChangeArrowheads="1"/>
          </p:cNvSpPr>
          <p:nvPr/>
        </p:nvSpPr>
        <p:spPr bwMode="auto">
          <a:xfrm>
            <a:off x="6188084" y="2289965"/>
            <a:ext cx="2648618" cy="349649"/>
          </a:xfrm>
          <a:prstGeom prst="wedgeRoundRectCallout">
            <a:avLst>
              <a:gd name="adj1" fmla="val -21102"/>
              <a:gd name="adj2" fmla="val 49898"/>
              <a:gd name="adj3" fmla="val 16667"/>
            </a:avLst>
          </a:prstGeom>
          <a:solidFill>
            <a:sysClr val="window" lastClr="FFFFFF">
              <a:alpha val="85097"/>
            </a:sysClr>
          </a:solidFill>
          <a:ln w="38100" algn="ctr">
            <a:solidFill>
              <a:srgbClr val="3861AA"/>
            </a:solidFill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>
                <a:ln w="12700">
                  <a:noFill/>
                  <a:prstDash val="solid"/>
                </a:ln>
                <a:solidFill>
                  <a:srgbClr val="3861AA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libri"/>
              </a:rPr>
              <a:t>Attacking third parties</a:t>
            </a:r>
          </a:p>
        </p:txBody>
      </p:sp>
      <p:sp>
        <p:nvSpPr>
          <p:cNvPr id="93" name="AutoShape 19"/>
          <p:cNvSpPr>
            <a:spLocks noChangeArrowheads="1"/>
          </p:cNvSpPr>
          <p:nvPr/>
        </p:nvSpPr>
        <p:spPr bwMode="auto">
          <a:xfrm>
            <a:off x="6856855" y="2913705"/>
            <a:ext cx="2037191" cy="349649"/>
          </a:xfrm>
          <a:prstGeom prst="wedgeRoundRectCallout">
            <a:avLst>
              <a:gd name="adj1" fmla="val -21102"/>
              <a:gd name="adj2" fmla="val 49898"/>
              <a:gd name="adj3" fmla="val 16667"/>
            </a:avLst>
          </a:prstGeom>
          <a:solidFill>
            <a:sysClr val="window" lastClr="FFFFFF">
              <a:alpha val="85097"/>
            </a:sysClr>
          </a:solidFill>
          <a:ln w="38100" algn="ctr">
            <a:solidFill>
              <a:srgbClr val="3861AA"/>
            </a:solidFill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>
                <a:ln w="12700">
                  <a:noFill/>
                  <a:prstDash val="solid"/>
                </a:ln>
                <a:solidFill>
                  <a:prstClr val="black">
                    <a:lumMod val="75000"/>
                  </a:prst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libri"/>
              </a:rPr>
              <a:t>Defacement</a:t>
            </a:r>
          </a:p>
        </p:txBody>
      </p:sp>
      <p:sp>
        <p:nvSpPr>
          <p:cNvPr id="94" name="AutoShape 19"/>
          <p:cNvSpPr>
            <a:spLocks noChangeArrowheads="1"/>
          </p:cNvSpPr>
          <p:nvPr/>
        </p:nvSpPr>
        <p:spPr bwMode="auto">
          <a:xfrm>
            <a:off x="3179412" y="1219645"/>
            <a:ext cx="2743199" cy="350363"/>
          </a:xfrm>
          <a:prstGeom prst="wedgeRoundRectCallout">
            <a:avLst>
              <a:gd name="adj1" fmla="val -21102"/>
              <a:gd name="adj2" fmla="val 49898"/>
              <a:gd name="adj3" fmla="val 16667"/>
            </a:avLst>
          </a:prstGeom>
          <a:solidFill>
            <a:sysClr val="window" lastClr="FFFFFF">
              <a:alpha val="85097"/>
            </a:sysClr>
          </a:solidFill>
          <a:ln w="38100" algn="ctr">
            <a:solidFill>
              <a:srgbClr val="3861AA"/>
            </a:solidFill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>
                <a:ln w="12700">
                  <a:noFill/>
                  <a:prstDash val="solid"/>
                </a:ln>
                <a:solidFill>
                  <a:prstClr val="black">
                    <a:lumMod val="75000"/>
                  </a:prst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libri"/>
              </a:rPr>
              <a:t>License infringements</a:t>
            </a:r>
          </a:p>
        </p:txBody>
      </p:sp>
      <p:sp>
        <p:nvSpPr>
          <p:cNvPr id="95" name="AutoShape 19"/>
          <p:cNvSpPr>
            <a:spLocks noChangeArrowheads="1"/>
          </p:cNvSpPr>
          <p:nvPr/>
        </p:nvSpPr>
        <p:spPr bwMode="auto">
          <a:xfrm>
            <a:off x="277204" y="1352029"/>
            <a:ext cx="2328888" cy="349649"/>
          </a:xfrm>
          <a:prstGeom prst="wedgeRoundRectCallout">
            <a:avLst>
              <a:gd name="adj1" fmla="val -21102"/>
              <a:gd name="adj2" fmla="val 49898"/>
              <a:gd name="adj3" fmla="val 16667"/>
            </a:avLst>
          </a:prstGeom>
          <a:solidFill>
            <a:sysClr val="window" lastClr="FFFFFF">
              <a:alpha val="85097"/>
            </a:sysClr>
          </a:solidFill>
          <a:ln w="38100" algn="ctr">
            <a:solidFill>
              <a:srgbClr val="3861AA"/>
            </a:solidFill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>
                <a:ln w="12700">
                  <a:noFill/>
                  <a:prstDash val="solid"/>
                </a:ln>
                <a:solidFill>
                  <a:srgbClr val="3861AA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libri"/>
              </a:rPr>
              <a:t>Sabotage</a:t>
            </a:r>
            <a:endParaRPr kumimoji="0" lang="en-US" sz="1800" b="1" i="0" u="none" strike="noStrike" kern="0" cap="none" spc="0" normalizeH="0" baseline="0" noProof="0" dirty="0">
              <a:ln w="12700">
                <a:noFill/>
                <a:prstDash val="solid"/>
              </a:ln>
              <a:solidFill>
                <a:srgbClr val="3861AA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alibri"/>
            </a:endParaRPr>
          </a:p>
        </p:txBody>
      </p:sp>
      <p:sp>
        <p:nvSpPr>
          <p:cNvPr id="96" name="AutoShape 19"/>
          <p:cNvSpPr>
            <a:spLocks noChangeArrowheads="1"/>
          </p:cNvSpPr>
          <p:nvPr/>
        </p:nvSpPr>
        <p:spPr bwMode="auto">
          <a:xfrm>
            <a:off x="3310717" y="1671026"/>
            <a:ext cx="2949678" cy="350363"/>
          </a:xfrm>
          <a:prstGeom prst="wedgeRoundRectCallout">
            <a:avLst>
              <a:gd name="adj1" fmla="val -21102"/>
              <a:gd name="adj2" fmla="val 49898"/>
              <a:gd name="adj3" fmla="val 16667"/>
            </a:avLst>
          </a:prstGeom>
          <a:solidFill>
            <a:sysClr val="window" lastClr="FFFFFF">
              <a:alpha val="85097"/>
            </a:sysClr>
          </a:solidFill>
          <a:ln w="38100" algn="ctr">
            <a:solidFill>
              <a:srgbClr val="3861AA"/>
            </a:solidFill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>
                <a:ln w="12700">
                  <a:noFill/>
                  <a:prstDash val="solid"/>
                </a:ln>
                <a:solidFill>
                  <a:srgbClr val="3861AA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libri"/>
              </a:rPr>
              <a:t>Financial fraud</a:t>
            </a:r>
            <a:endParaRPr kumimoji="0" lang="en-US" sz="1800" b="1" i="0" u="none" strike="noStrike" kern="0" cap="none" spc="0" normalizeH="0" baseline="0" noProof="0" dirty="0">
              <a:ln w="12700">
                <a:noFill/>
                <a:prstDash val="solid"/>
              </a:ln>
              <a:solidFill>
                <a:srgbClr val="3861AA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alibri"/>
            </a:endParaRPr>
          </a:p>
        </p:txBody>
      </p:sp>
      <p:sp>
        <p:nvSpPr>
          <p:cNvPr id="97" name="AutoShape 19"/>
          <p:cNvSpPr>
            <a:spLocks noChangeArrowheads="1"/>
          </p:cNvSpPr>
          <p:nvPr/>
        </p:nvSpPr>
        <p:spPr bwMode="auto">
          <a:xfrm>
            <a:off x="1094186" y="3728263"/>
            <a:ext cx="1176529" cy="350362"/>
          </a:xfrm>
          <a:prstGeom prst="wedgeRoundRectCallout">
            <a:avLst>
              <a:gd name="adj1" fmla="val -21102"/>
              <a:gd name="adj2" fmla="val 49898"/>
              <a:gd name="adj3" fmla="val 16667"/>
            </a:avLst>
          </a:prstGeom>
          <a:solidFill>
            <a:sysClr val="window" lastClr="FFFFFF">
              <a:alpha val="85097"/>
            </a:sysClr>
          </a:solidFill>
          <a:ln w="38100" algn="ctr">
            <a:solidFill>
              <a:srgbClr val="3861AA"/>
            </a:solidFill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>
                <a:ln w="12700">
                  <a:noFill/>
                  <a:prstDash val="solid"/>
                </a:ln>
                <a:solidFill>
                  <a:prstClr val="black">
                    <a:lumMod val="75000"/>
                  </a:prst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libri"/>
              </a:rPr>
              <a:t>Espionage</a:t>
            </a:r>
          </a:p>
        </p:txBody>
      </p:sp>
      <p:sp>
        <p:nvSpPr>
          <p:cNvPr id="98" name="AutoShape 19"/>
          <p:cNvSpPr>
            <a:spLocks noChangeArrowheads="1"/>
          </p:cNvSpPr>
          <p:nvPr/>
        </p:nvSpPr>
        <p:spPr bwMode="auto">
          <a:xfrm>
            <a:off x="759282" y="1988402"/>
            <a:ext cx="2397577" cy="349649"/>
          </a:xfrm>
          <a:prstGeom prst="wedgeRoundRectCallout">
            <a:avLst>
              <a:gd name="adj1" fmla="val 81983"/>
              <a:gd name="adj2" fmla="val -99842"/>
              <a:gd name="adj3" fmla="val 16667"/>
            </a:avLst>
          </a:prstGeom>
          <a:solidFill>
            <a:sysClr val="window" lastClr="FFFFFF"/>
          </a:solidFill>
          <a:ln w="25400" cap="flat" cmpd="sng" algn="ctr">
            <a:solidFill>
              <a:srgbClr val="9BBB59"/>
            </a:solidFill>
            <a:prstDash val="solid"/>
            <a:headEnd/>
            <a:tailEnd/>
          </a:ln>
          <a:effectLst/>
        </p:spPr>
        <p:txBody>
          <a:bodyPr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0" cap="none" spc="0" normalizeH="0" baseline="0" noProof="0" dirty="0">
                <a:ln w="12700">
                  <a:noFill/>
                  <a:prstDash val="solid"/>
                </a:ln>
                <a:pattFill prst="narHorz">
                  <a:fgClr>
                    <a:srgbClr val="9BBB59"/>
                  </a:fgClr>
                  <a:bgClr>
                    <a:srgbClr val="9BBB59">
                      <a:lumMod val="40000"/>
                      <a:lumOff val="60000"/>
                    </a:srgbClr>
                  </a:bgClr>
                </a:pattFill>
                <a:effectLst>
                  <a:innerShdw blurRad="177800">
                    <a:srgbClr val="9BBB59">
                      <a:lumMod val="50000"/>
                    </a:srgbClr>
                  </a:innerShdw>
                </a:effectLst>
                <a:uLnTx/>
                <a:uFillTx/>
                <a:latin typeface="Calibri"/>
                <a:ea typeface="+mn-ea"/>
                <a:cs typeface="+mn-cs"/>
              </a:rPr>
              <a:t>Awareness</a:t>
            </a:r>
          </a:p>
        </p:txBody>
      </p:sp>
      <p:sp>
        <p:nvSpPr>
          <p:cNvPr id="99" name="AutoShape 19"/>
          <p:cNvSpPr>
            <a:spLocks noChangeArrowheads="1"/>
          </p:cNvSpPr>
          <p:nvPr/>
        </p:nvSpPr>
        <p:spPr bwMode="auto">
          <a:xfrm>
            <a:off x="277204" y="858433"/>
            <a:ext cx="1803454" cy="349649"/>
          </a:xfrm>
          <a:prstGeom prst="wedgeRoundRectCallout">
            <a:avLst>
              <a:gd name="adj1" fmla="val -16011"/>
              <a:gd name="adj2" fmla="val 155350"/>
              <a:gd name="adj3" fmla="val 16667"/>
            </a:avLst>
          </a:prstGeom>
          <a:solidFill>
            <a:sysClr val="window" lastClr="FFFFFF"/>
          </a:solidFill>
          <a:ln w="25400" cap="flat" cmpd="sng" algn="ctr">
            <a:solidFill>
              <a:srgbClr val="9BBB59"/>
            </a:solidFill>
            <a:prstDash val="solid"/>
            <a:headEnd/>
            <a:tailEnd/>
          </a:ln>
          <a:effectLst/>
        </p:spPr>
        <p:txBody>
          <a:bodyPr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0" cap="none" spc="0" normalizeH="0" baseline="0" noProof="0" dirty="0">
                <a:ln w="12700">
                  <a:noFill/>
                  <a:prstDash val="solid"/>
                </a:ln>
                <a:solidFill>
                  <a:srgbClr val="00B050"/>
                </a:solidFill>
                <a:effectLst>
                  <a:innerShdw blurRad="177800">
                    <a:srgbClr val="9BBB59">
                      <a:lumMod val="50000"/>
                    </a:srgbClr>
                  </a:innerShdw>
                </a:effectLst>
                <a:uLnTx/>
                <a:uFillTx/>
                <a:latin typeface="Calibri"/>
                <a:ea typeface="+mn-ea"/>
                <a:cs typeface="+mn-cs"/>
              </a:rPr>
              <a:t>Resilience</a:t>
            </a:r>
          </a:p>
        </p:txBody>
      </p:sp>
      <p:sp>
        <p:nvSpPr>
          <p:cNvPr id="100" name="AutoShape 19"/>
          <p:cNvSpPr>
            <a:spLocks noChangeArrowheads="1"/>
          </p:cNvSpPr>
          <p:nvPr/>
        </p:nvSpPr>
        <p:spPr bwMode="auto">
          <a:xfrm>
            <a:off x="757525" y="1987190"/>
            <a:ext cx="2397577" cy="349649"/>
          </a:xfrm>
          <a:prstGeom prst="wedgeRoundRectCallout">
            <a:avLst>
              <a:gd name="adj1" fmla="val 60453"/>
              <a:gd name="adj2" fmla="val -215838"/>
              <a:gd name="adj3" fmla="val 16667"/>
            </a:avLst>
          </a:prstGeom>
          <a:solidFill>
            <a:sysClr val="window" lastClr="FFFFFF"/>
          </a:solidFill>
          <a:ln w="25400" cap="flat" cmpd="sng" algn="ctr">
            <a:solidFill>
              <a:srgbClr val="9BBB59"/>
            </a:solidFill>
            <a:prstDash val="solid"/>
            <a:headEnd/>
            <a:tailEnd/>
          </a:ln>
          <a:effectLst/>
        </p:spPr>
        <p:txBody>
          <a:bodyPr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0" cap="none" spc="0" normalizeH="0" baseline="0" noProof="0" dirty="0">
                <a:ln w="12700">
                  <a:noFill/>
                  <a:prstDash val="solid"/>
                </a:ln>
                <a:pattFill prst="narHorz">
                  <a:fgClr>
                    <a:srgbClr val="9BBB59"/>
                  </a:fgClr>
                  <a:bgClr>
                    <a:srgbClr val="9BBB59">
                      <a:lumMod val="40000"/>
                      <a:lumOff val="60000"/>
                    </a:srgbClr>
                  </a:bgClr>
                </a:pattFill>
                <a:effectLst>
                  <a:innerShdw blurRad="177800">
                    <a:srgbClr val="9BBB59">
                      <a:lumMod val="50000"/>
                    </a:srgbClr>
                  </a:innerShdw>
                </a:effectLst>
                <a:uLnTx/>
                <a:uFillTx/>
                <a:latin typeface="Calibri"/>
                <a:ea typeface="+mn-ea"/>
                <a:cs typeface="+mn-cs"/>
              </a:rPr>
              <a:t>Awareness</a:t>
            </a:r>
          </a:p>
        </p:txBody>
      </p:sp>
      <p:sp>
        <p:nvSpPr>
          <p:cNvPr id="101" name="AutoShape 19"/>
          <p:cNvSpPr>
            <a:spLocks noChangeArrowheads="1"/>
          </p:cNvSpPr>
          <p:nvPr/>
        </p:nvSpPr>
        <p:spPr bwMode="auto">
          <a:xfrm>
            <a:off x="763142" y="1986899"/>
            <a:ext cx="2397577" cy="349649"/>
          </a:xfrm>
          <a:prstGeom prst="wedgeRoundRectCallout">
            <a:avLst>
              <a:gd name="adj1" fmla="val 63836"/>
              <a:gd name="adj2" fmla="val -308635"/>
              <a:gd name="adj3" fmla="val 16667"/>
            </a:avLst>
          </a:prstGeom>
          <a:solidFill>
            <a:sysClr val="window" lastClr="FFFFFF"/>
          </a:solidFill>
          <a:ln w="25400" cap="flat" cmpd="sng" algn="ctr">
            <a:solidFill>
              <a:srgbClr val="9BBB59"/>
            </a:solidFill>
            <a:prstDash val="solid"/>
            <a:headEnd/>
            <a:tailEnd/>
          </a:ln>
          <a:effectLst/>
        </p:spPr>
        <p:txBody>
          <a:bodyPr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0" cap="none" spc="0" normalizeH="0" baseline="0" noProof="0" dirty="0">
                <a:ln w="12700">
                  <a:noFill/>
                  <a:prstDash val="solid"/>
                </a:ln>
                <a:pattFill prst="narHorz">
                  <a:fgClr>
                    <a:srgbClr val="9BBB59"/>
                  </a:fgClr>
                  <a:bgClr>
                    <a:srgbClr val="9BBB59">
                      <a:lumMod val="40000"/>
                      <a:lumOff val="60000"/>
                    </a:srgbClr>
                  </a:bgClr>
                </a:pattFill>
                <a:effectLst>
                  <a:innerShdw blurRad="177800">
                    <a:srgbClr val="9BBB59">
                      <a:lumMod val="50000"/>
                    </a:srgbClr>
                  </a:innerShdw>
                </a:effectLst>
                <a:uLnTx/>
                <a:uFillTx/>
                <a:latin typeface="Calibri"/>
                <a:ea typeface="+mn-ea"/>
                <a:cs typeface="+mn-cs"/>
              </a:rPr>
              <a:t>Awareness</a:t>
            </a:r>
          </a:p>
        </p:txBody>
      </p:sp>
      <p:sp>
        <p:nvSpPr>
          <p:cNvPr id="102" name="AutoShape 19"/>
          <p:cNvSpPr>
            <a:spLocks noChangeArrowheads="1"/>
          </p:cNvSpPr>
          <p:nvPr/>
        </p:nvSpPr>
        <p:spPr bwMode="auto">
          <a:xfrm>
            <a:off x="757526" y="1985246"/>
            <a:ext cx="2397577" cy="349649"/>
          </a:xfrm>
          <a:prstGeom prst="wedgeRoundRectCallout">
            <a:avLst>
              <a:gd name="adj1" fmla="val 81675"/>
              <a:gd name="adj2" fmla="val 26699"/>
              <a:gd name="adj3" fmla="val 16667"/>
            </a:avLst>
          </a:prstGeom>
          <a:solidFill>
            <a:sysClr val="window" lastClr="FFFFFF"/>
          </a:solidFill>
          <a:ln w="25400" cap="flat" cmpd="sng" algn="ctr">
            <a:solidFill>
              <a:srgbClr val="9BBB59"/>
            </a:solidFill>
            <a:prstDash val="solid"/>
            <a:headEnd/>
            <a:tailEnd/>
          </a:ln>
          <a:effectLst/>
        </p:spPr>
        <p:txBody>
          <a:bodyPr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0" cap="none" spc="0" normalizeH="0" baseline="0" noProof="0" dirty="0">
                <a:ln w="12700">
                  <a:noFill/>
                  <a:prstDash val="solid"/>
                </a:ln>
                <a:solidFill>
                  <a:srgbClr val="00B050"/>
                </a:solidFill>
                <a:effectLst>
                  <a:innerShdw blurRad="177800">
                    <a:srgbClr val="9BBB59">
                      <a:lumMod val="50000"/>
                    </a:srgbClr>
                  </a:innerShdw>
                </a:effectLst>
                <a:uLnTx/>
                <a:uFillTx/>
                <a:latin typeface="Calibri"/>
                <a:ea typeface="+mn-ea"/>
                <a:cs typeface="+mn-cs"/>
              </a:rPr>
              <a:t>Awareness</a:t>
            </a:r>
          </a:p>
        </p:txBody>
      </p:sp>
      <p:sp>
        <p:nvSpPr>
          <p:cNvPr id="103" name="AutoShape 19"/>
          <p:cNvSpPr>
            <a:spLocks noChangeArrowheads="1"/>
          </p:cNvSpPr>
          <p:nvPr/>
        </p:nvSpPr>
        <p:spPr bwMode="auto">
          <a:xfrm>
            <a:off x="2808811" y="4009259"/>
            <a:ext cx="2397577" cy="349649"/>
          </a:xfrm>
          <a:prstGeom prst="wedgeRoundRectCallout">
            <a:avLst>
              <a:gd name="adj1" fmla="val -75185"/>
              <a:gd name="adj2" fmla="val -68206"/>
              <a:gd name="adj3" fmla="val 16667"/>
            </a:avLst>
          </a:prstGeom>
          <a:solidFill>
            <a:sysClr val="window" lastClr="FFFFFF"/>
          </a:solidFill>
          <a:ln w="25400" cap="flat" cmpd="sng" algn="ctr">
            <a:solidFill>
              <a:srgbClr val="9BBB59"/>
            </a:solidFill>
            <a:prstDash val="solid"/>
            <a:headEnd/>
            <a:tailEnd/>
          </a:ln>
          <a:effectLst/>
        </p:spPr>
        <p:txBody>
          <a:bodyPr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0" cap="none" spc="0" normalizeH="0" baseline="0" noProof="0" dirty="0">
                <a:ln w="12700">
                  <a:noFill/>
                  <a:prstDash val="solid"/>
                </a:ln>
                <a:solidFill>
                  <a:srgbClr val="00B050"/>
                </a:solidFill>
                <a:effectLst>
                  <a:innerShdw blurRad="177800">
                    <a:srgbClr val="9BBB59">
                      <a:lumMod val="50000"/>
                    </a:srgbClr>
                  </a:innerShdw>
                </a:effectLst>
                <a:uLnTx/>
                <a:uFillTx/>
                <a:latin typeface="Calibri"/>
                <a:ea typeface="+mn-ea"/>
                <a:cs typeface="+mn-cs"/>
              </a:rPr>
              <a:t>Risk acceptance</a:t>
            </a:r>
          </a:p>
        </p:txBody>
      </p:sp>
      <p:grpSp>
        <p:nvGrpSpPr>
          <p:cNvPr id="104" name="Group 103"/>
          <p:cNvGrpSpPr/>
          <p:nvPr/>
        </p:nvGrpSpPr>
        <p:grpSpPr>
          <a:xfrm>
            <a:off x="4867151" y="3464848"/>
            <a:ext cx="2407699" cy="360300"/>
            <a:chOff x="6419195" y="5545920"/>
            <a:chExt cx="3210265" cy="480400"/>
          </a:xfrm>
        </p:grpSpPr>
        <p:sp>
          <p:nvSpPr>
            <p:cNvPr id="105" name="AutoShape 19"/>
            <p:cNvSpPr>
              <a:spLocks noChangeArrowheads="1"/>
            </p:cNvSpPr>
            <p:nvPr/>
          </p:nvSpPr>
          <p:spPr bwMode="auto">
            <a:xfrm>
              <a:off x="6432691" y="5550335"/>
              <a:ext cx="3196769" cy="466199"/>
            </a:xfrm>
            <a:prstGeom prst="wedgeRoundRectCallout">
              <a:avLst>
                <a:gd name="adj1" fmla="val 33694"/>
                <a:gd name="adj2" fmla="val 132151"/>
                <a:gd name="adj3" fmla="val 16667"/>
              </a:avLst>
            </a:prstGeom>
            <a:solidFill>
              <a:sysClr val="window" lastClr="FFFFFF"/>
            </a:solidFill>
            <a:ln w="25400" cap="flat" cmpd="sng" algn="ctr">
              <a:solidFill>
                <a:srgbClr val="9BBB59"/>
              </a:solidFill>
              <a:prstDash val="solid"/>
              <a:headEnd/>
              <a:tailEnd/>
            </a:ln>
            <a:effectLst/>
          </p:spPr>
          <p:txBody>
            <a:bodyPr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400" b="1" i="0" u="none" strike="noStrike" kern="0" cap="none" spc="0" normalizeH="0" baseline="0" noProof="0" dirty="0">
                  <a:ln w="12700">
                    <a:noFill/>
                    <a:prstDash val="solid"/>
                  </a:ln>
                  <a:pattFill prst="narHorz">
                    <a:fgClr>
                      <a:srgbClr val="9BBB59"/>
                    </a:fgClr>
                    <a:bgClr>
                      <a:srgbClr val="9BBB59">
                        <a:lumMod val="40000"/>
                        <a:lumOff val="60000"/>
                      </a:srgbClr>
                    </a:bgClr>
                  </a:pattFill>
                  <a:effectLst>
                    <a:innerShdw blurRad="177800">
                      <a:srgbClr val="9BBB59">
                        <a:lumMod val="50000"/>
                      </a:srgbClr>
                    </a:innerShdw>
                  </a:effectLst>
                  <a:uLnTx/>
                  <a:uFillTx/>
                  <a:latin typeface="Calibri"/>
                  <a:ea typeface="+mn-ea"/>
                  <a:cs typeface="+mn-cs"/>
                </a:rPr>
                <a:t>Monitoring</a:t>
              </a:r>
            </a:p>
          </p:txBody>
        </p:sp>
        <p:sp>
          <p:nvSpPr>
            <p:cNvPr id="106" name="AutoShape 19"/>
            <p:cNvSpPr>
              <a:spLocks noChangeArrowheads="1"/>
            </p:cNvSpPr>
            <p:nvPr/>
          </p:nvSpPr>
          <p:spPr bwMode="auto">
            <a:xfrm>
              <a:off x="6432690" y="5560121"/>
              <a:ext cx="3196769" cy="466199"/>
            </a:xfrm>
            <a:prstGeom prst="wedgeRoundRectCallout">
              <a:avLst>
                <a:gd name="adj1" fmla="val -55808"/>
                <a:gd name="adj2" fmla="val -217947"/>
                <a:gd name="adj3" fmla="val 16667"/>
              </a:avLst>
            </a:prstGeom>
            <a:solidFill>
              <a:sysClr val="window" lastClr="FFFFFF"/>
            </a:solidFill>
            <a:ln w="25400" cap="flat" cmpd="sng" algn="ctr">
              <a:solidFill>
                <a:srgbClr val="9BBB59"/>
              </a:solidFill>
              <a:prstDash val="solid"/>
              <a:headEnd/>
              <a:tailEnd/>
            </a:ln>
            <a:effectLst/>
          </p:spPr>
          <p:txBody>
            <a:bodyPr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400" b="1" i="0" u="none" strike="noStrike" kern="0" cap="none" spc="0" normalizeH="0" baseline="0" noProof="0" dirty="0">
                  <a:ln w="12700">
                    <a:noFill/>
                    <a:prstDash val="solid"/>
                  </a:ln>
                  <a:pattFill prst="narHorz">
                    <a:fgClr>
                      <a:srgbClr val="9BBB59"/>
                    </a:fgClr>
                    <a:bgClr>
                      <a:srgbClr val="9BBB59">
                        <a:lumMod val="40000"/>
                        <a:lumOff val="60000"/>
                      </a:srgbClr>
                    </a:bgClr>
                  </a:pattFill>
                  <a:effectLst>
                    <a:innerShdw blurRad="177800">
                      <a:srgbClr val="9BBB59">
                        <a:lumMod val="50000"/>
                      </a:srgbClr>
                    </a:innerShdw>
                  </a:effectLst>
                  <a:uLnTx/>
                  <a:uFillTx/>
                  <a:latin typeface="Calibri"/>
                  <a:ea typeface="+mn-ea"/>
                  <a:cs typeface="+mn-cs"/>
                </a:rPr>
                <a:t>Monitoring</a:t>
              </a:r>
            </a:p>
          </p:txBody>
        </p:sp>
        <p:sp>
          <p:nvSpPr>
            <p:cNvPr id="107" name="AutoShape 19"/>
            <p:cNvSpPr>
              <a:spLocks noChangeArrowheads="1"/>
            </p:cNvSpPr>
            <p:nvPr/>
          </p:nvSpPr>
          <p:spPr bwMode="auto">
            <a:xfrm>
              <a:off x="6426309" y="5557998"/>
              <a:ext cx="3196769" cy="466199"/>
            </a:xfrm>
            <a:prstGeom prst="wedgeRoundRectCallout">
              <a:avLst>
                <a:gd name="adj1" fmla="val 8781"/>
                <a:gd name="adj2" fmla="val -300199"/>
                <a:gd name="adj3" fmla="val 16667"/>
              </a:avLst>
            </a:prstGeom>
            <a:solidFill>
              <a:sysClr val="window" lastClr="FFFFFF"/>
            </a:solidFill>
            <a:ln w="25400" cap="flat" cmpd="sng" algn="ctr">
              <a:solidFill>
                <a:srgbClr val="9BBB59"/>
              </a:solidFill>
              <a:prstDash val="solid"/>
              <a:headEnd/>
              <a:tailEnd/>
            </a:ln>
            <a:effectLst/>
          </p:spPr>
          <p:txBody>
            <a:bodyPr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400" b="1" i="0" u="none" strike="noStrike" kern="0" cap="none" spc="0" normalizeH="0" baseline="0" noProof="0" dirty="0">
                  <a:ln w="12700">
                    <a:noFill/>
                    <a:prstDash val="solid"/>
                  </a:ln>
                  <a:pattFill prst="narHorz">
                    <a:fgClr>
                      <a:srgbClr val="9BBB59"/>
                    </a:fgClr>
                    <a:bgClr>
                      <a:srgbClr val="9BBB59">
                        <a:lumMod val="40000"/>
                        <a:lumOff val="60000"/>
                      </a:srgbClr>
                    </a:bgClr>
                  </a:pattFill>
                  <a:effectLst>
                    <a:innerShdw blurRad="177800">
                      <a:srgbClr val="9BBB59">
                        <a:lumMod val="50000"/>
                      </a:srgbClr>
                    </a:innerShdw>
                  </a:effectLst>
                  <a:uLnTx/>
                  <a:uFillTx/>
                  <a:latin typeface="Calibri"/>
                  <a:ea typeface="+mn-ea"/>
                  <a:cs typeface="+mn-cs"/>
                </a:rPr>
                <a:t>Monitoring</a:t>
              </a:r>
            </a:p>
          </p:txBody>
        </p:sp>
        <p:sp>
          <p:nvSpPr>
            <p:cNvPr id="108" name="AutoShape 19"/>
            <p:cNvSpPr>
              <a:spLocks noChangeArrowheads="1"/>
            </p:cNvSpPr>
            <p:nvPr/>
          </p:nvSpPr>
          <p:spPr bwMode="auto">
            <a:xfrm>
              <a:off x="6419927" y="5550335"/>
              <a:ext cx="3196769" cy="466199"/>
            </a:xfrm>
            <a:prstGeom prst="wedgeRoundRectCallout">
              <a:avLst>
                <a:gd name="adj1" fmla="val 37385"/>
                <a:gd name="adj2" fmla="val -137804"/>
                <a:gd name="adj3" fmla="val 16667"/>
              </a:avLst>
            </a:prstGeom>
            <a:solidFill>
              <a:sysClr val="window" lastClr="FFFFFF"/>
            </a:solidFill>
            <a:ln w="25400" cap="flat" cmpd="sng" algn="ctr">
              <a:solidFill>
                <a:srgbClr val="9BBB59"/>
              </a:solidFill>
              <a:prstDash val="solid"/>
              <a:headEnd/>
              <a:tailEnd/>
            </a:ln>
            <a:effectLst/>
          </p:spPr>
          <p:txBody>
            <a:bodyPr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400" b="1" i="0" u="none" strike="noStrike" kern="0" cap="none" spc="0" normalizeH="0" baseline="0" noProof="0" dirty="0">
                  <a:ln w="12700">
                    <a:noFill/>
                    <a:prstDash val="solid"/>
                  </a:ln>
                  <a:pattFill prst="narHorz">
                    <a:fgClr>
                      <a:srgbClr val="9BBB59"/>
                    </a:fgClr>
                    <a:bgClr>
                      <a:srgbClr val="9BBB59">
                        <a:lumMod val="40000"/>
                        <a:lumOff val="60000"/>
                      </a:srgbClr>
                    </a:bgClr>
                  </a:pattFill>
                  <a:effectLst>
                    <a:innerShdw blurRad="177800">
                      <a:srgbClr val="9BBB59">
                        <a:lumMod val="50000"/>
                      </a:srgbClr>
                    </a:innerShdw>
                  </a:effectLst>
                  <a:uLnTx/>
                  <a:uFillTx/>
                  <a:latin typeface="Calibri"/>
                  <a:ea typeface="+mn-ea"/>
                  <a:cs typeface="+mn-cs"/>
                </a:rPr>
                <a:t>Monitoring</a:t>
              </a:r>
            </a:p>
          </p:txBody>
        </p:sp>
        <p:sp>
          <p:nvSpPr>
            <p:cNvPr id="109" name="AutoShape 19"/>
            <p:cNvSpPr>
              <a:spLocks noChangeArrowheads="1"/>
            </p:cNvSpPr>
            <p:nvPr/>
          </p:nvSpPr>
          <p:spPr bwMode="auto">
            <a:xfrm>
              <a:off x="6419195" y="5545920"/>
              <a:ext cx="3196769" cy="466199"/>
            </a:xfrm>
            <a:prstGeom prst="wedgeRoundRectCallout">
              <a:avLst>
                <a:gd name="adj1" fmla="val -61960"/>
                <a:gd name="adj2" fmla="val -76642"/>
                <a:gd name="adj3" fmla="val 16667"/>
              </a:avLst>
            </a:prstGeom>
            <a:solidFill>
              <a:sysClr val="window" lastClr="FFFFFF"/>
            </a:solidFill>
            <a:ln w="25400" cap="flat" cmpd="sng" algn="ctr">
              <a:solidFill>
                <a:srgbClr val="9BBB59"/>
              </a:solidFill>
              <a:prstDash val="solid"/>
              <a:headEnd/>
              <a:tailEnd/>
            </a:ln>
            <a:effectLst/>
          </p:spPr>
          <p:txBody>
            <a:bodyPr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400" b="1" i="0" u="none" strike="noStrike" kern="0" cap="none" spc="0" normalizeH="0" baseline="0" noProof="0" dirty="0">
                  <a:ln w="12700">
                    <a:noFill/>
                    <a:prstDash val="solid"/>
                  </a:ln>
                  <a:solidFill>
                    <a:srgbClr val="00B050"/>
                  </a:solidFill>
                  <a:effectLst>
                    <a:innerShdw blurRad="177800">
                      <a:srgbClr val="9BBB59">
                        <a:lumMod val="50000"/>
                      </a:srgbClr>
                    </a:innerShdw>
                  </a:effectLst>
                  <a:uLnTx/>
                  <a:uFillTx/>
                  <a:latin typeface="Calibri"/>
                  <a:ea typeface="+mn-ea"/>
                  <a:cs typeface="+mn-cs"/>
                </a:rPr>
                <a:t>Detection</a:t>
              </a:r>
            </a:p>
          </p:txBody>
        </p:sp>
      </p:grpSp>
      <p:grpSp>
        <p:nvGrpSpPr>
          <p:cNvPr id="110" name="Group 109"/>
          <p:cNvGrpSpPr/>
          <p:nvPr/>
        </p:nvGrpSpPr>
        <p:grpSpPr>
          <a:xfrm>
            <a:off x="6492634" y="1438424"/>
            <a:ext cx="2035883" cy="354338"/>
            <a:chOff x="8586506" y="2844022"/>
            <a:chExt cx="2714511" cy="472450"/>
          </a:xfrm>
        </p:grpSpPr>
        <p:sp>
          <p:nvSpPr>
            <p:cNvPr id="111" name="AutoShape 19"/>
            <p:cNvSpPr>
              <a:spLocks noChangeArrowheads="1"/>
            </p:cNvSpPr>
            <p:nvPr/>
          </p:nvSpPr>
          <p:spPr bwMode="auto">
            <a:xfrm>
              <a:off x="8590902" y="2850273"/>
              <a:ext cx="2710115" cy="466199"/>
            </a:xfrm>
            <a:prstGeom prst="wedgeRoundRectCallout">
              <a:avLst>
                <a:gd name="adj1" fmla="val -71393"/>
                <a:gd name="adj2" fmla="val 56227"/>
                <a:gd name="adj3" fmla="val 16667"/>
              </a:avLst>
            </a:prstGeom>
            <a:solidFill>
              <a:sysClr val="window" lastClr="FFFFFF"/>
            </a:solidFill>
            <a:ln w="25400" cap="flat" cmpd="sng" algn="ctr">
              <a:solidFill>
                <a:srgbClr val="9BBB59"/>
              </a:solidFill>
              <a:prstDash val="solid"/>
              <a:headEnd/>
              <a:tailEnd/>
            </a:ln>
            <a:effectLst/>
          </p:spPr>
          <p:txBody>
            <a:bodyPr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400" b="1" i="0" u="none" strike="noStrike" kern="0" cap="none" spc="0" normalizeH="0" baseline="0" noProof="0" dirty="0">
                  <a:ln w="12700">
                    <a:noFill/>
                    <a:prstDash val="solid"/>
                  </a:ln>
                  <a:pattFill prst="narHorz">
                    <a:fgClr>
                      <a:srgbClr val="9BBB59"/>
                    </a:fgClr>
                    <a:bgClr>
                      <a:srgbClr val="9BBB59">
                        <a:lumMod val="40000"/>
                        <a:lumOff val="60000"/>
                      </a:srgbClr>
                    </a:bgClr>
                  </a:pattFill>
                  <a:effectLst>
                    <a:innerShdw blurRad="177800">
                      <a:srgbClr val="9BBB59">
                        <a:lumMod val="50000"/>
                      </a:srgbClr>
                    </a:innerShdw>
                  </a:effectLst>
                  <a:uLnTx/>
                  <a:uFillTx/>
                  <a:latin typeface="Calibri"/>
                  <a:ea typeface="+mn-ea"/>
                  <a:cs typeface="+mn-cs"/>
                </a:rPr>
                <a:t>Hardening</a:t>
              </a:r>
            </a:p>
          </p:txBody>
        </p:sp>
        <p:sp>
          <p:nvSpPr>
            <p:cNvPr id="112" name="AutoShape 19"/>
            <p:cNvSpPr>
              <a:spLocks noChangeArrowheads="1"/>
            </p:cNvSpPr>
            <p:nvPr/>
          </p:nvSpPr>
          <p:spPr bwMode="auto">
            <a:xfrm>
              <a:off x="8586506" y="2844022"/>
              <a:ext cx="2710115" cy="466199"/>
            </a:xfrm>
            <a:prstGeom prst="wedgeRoundRectCallout">
              <a:avLst>
                <a:gd name="adj1" fmla="val -142864"/>
                <a:gd name="adj2" fmla="val 471705"/>
                <a:gd name="adj3" fmla="val 16667"/>
              </a:avLst>
            </a:prstGeom>
            <a:solidFill>
              <a:sysClr val="window" lastClr="FFFFFF"/>
            </a:solidFill>
            <a:ln w="25400" cap="flat" cmpd="sng" algn="ctr">
              <a:solidFill>
                <a:srgbClr val="9BBB59"/>
              </a:solidFill>
              <a:prstDash val="solid"/>
              <a:headEnd/>
              <a:tailEnd/>
            </a:ln>
            <a:effectLst/>
          </p:spPr>
          <p:txBody>
            <a:bodyPr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400" b="1" i="0" u="none" strike="noStrike" kern="0" cap="none" spc="0" normalizeH="0" baseline="0" noProof="0" dirty="0">
                  <a:ln w="12700">
                    <a:noFill/>
                    <a:prstDash val="solid"/>
                  </a:ln>
                  <a:solidFill>
                    <a:srgbClr val="00B050"/>
                  </a:solidFill>
                  <a:effectLst>
                    <a:innerShdw blurRad="177800">
                      <a:srgbClr val="9BBB59">
                        <a:lumMod val="50000"/>
                      </a:srgbClr>
                    </a:innerShdw>
                  </a:effectLst>
                  <a:uLnTx/>
                  <a:uFillTx/>
                  <a:latin typeface="Calibri"/>
                  <a:ea typeface="+mn-ea"/>
                  <a:cs typeface="+mn-cs"/>
                </a:rPr>
                <a:t>Hardening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54120465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ECD94F29-801F-E28C-B567-2EA7FFF0726C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98"/>
            <a:ext cx="9144000" cy="461467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EB57F4E-AECD-416D-2D9A-E2C6E0A066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Principles</a:t>
            </a:r>
          </a:p>
        </p:txBody>
      </p:sp>
      <p:pic>
        <p:nvPicPr>
          <p:cNvPr id="44" name="Picture 43" descr="A picture containing text, indoor, scene, shop&#10;&#10;Description automatically generated">
            <a:extLst>
              <a:ext uri="{FF2B5EF4-FFF2-40B4-BE49-F238E27FC236}">
                <a16:creationId xmlns:a16="http://schemas.microsoft.com/office/drawing/2014/main" id="{0970A333-0DB7-BDC8-EB41-806DBF42DDC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680957" y="0"/>
            <a:ext cx="1463041" cy="1463040"/>
          </a:xfrm>
          <a:prstGeom prst="rect">
            <a:avLst/>
          </a:prstGeom>
        </p:spPr>
      </p:pic>
      <p:pic>
        <p:nvPicPr>
          <p:cNvPr id="45" name="Picture 4" descr="https://mediastream.cern.ch/MediaArchive/Photo/Public/2012/1207154/1207154_04/1207154_04-A4-at-144-dpi.jpg">
            <a:extLst>
              <a:ext uri="{FF2B5EF4-FFF2-40B4-BE49-F238E27FC236}">
                <a16:creationId xmlns:a16="http://schemas.microsoft.com/office/drawing/2014/main" id="{DCA641B7-66BD-A973-41FA-CCCB775AE68B}"/>
              </a:ext>
            </a:extLst>
          </p:cNvPr>
          <p:cNvPicPr>
            <a:picLocks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680956" y="3150734"/>
            <a:ext cx="1463043" cy="1463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Cern scientists look at computer screens during LHC switch-on">
            <a:extLst>
              <a:ext uri="{FF2B5EF4-FFF2-40B4-BE49-F238E27FC236}">
                <a16:creationId xmlns:a16="http://schemas.microsoft.com/office/drawing/2014/main" id="{8E7388FA-EBB7-AA76-C79A-3D41C9C742E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680958" y="1579680"/>
            <a:ext cx="1463041" cy="1463040"/>
          </a:xfrm>
          <a:prstGeom prst="rect">
            <a:avLst/>
          </a:prstGeom>
          <a:noFill/>
          <a:ln>
            <a:noFill/>
          </a:ln>
        </p:spPr>
      </p:pic>
      <p:sp>
        <p:nvSpPr>
          <p:cNvPr id="47" name="AutoShape 19">
            <a:extLst>
              <a:ext uri="{FF2B5EF4-FFF2-40B4-BE49-F238E27FC236}">
                <a16:creationId xmlns:a16="http://schemas.microsoft.com/office/drawing/2014/main" id="{D2034C6B-F74D-90BF-66E7-C175E509A0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-3" y="0"/>
            <a:ext cx="7680955" cy="1188720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en-GB" sz="2400" b="1" u="sng" dirty="0">
                <a:ln w="12700">
                  <a:noFill/>
                  <a:prstDash val="solid"/>
                </a:ln>
                <a:solidFill>
                  <a:srgbClr val="0C377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Computer Security Office’s Mandate:</a:t>
            </a:r>
            <a:r>
              <a:rPr lang="en-GB" sz="2400" b="1" dirty="0">
                <a:ln w="12700">
                  <a:noFill/>
                  <a:prstDash val="solid"/>
                </a:ln>
                <a:solidFill>
                  <a:srgbClr val="0C377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2400" dirty="0">
                <a:ln w="12700">
                  <a:noFill/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Protect</a:t>
            </a:r>
            <a:br>
              <a:rPr lang="en-GB" sz="2400" dirty="0">
                <a:ln w="12700">
                  <a:noFill/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2400" dirty="0">
                <a:ln w="12700">
                  <a:noFill/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CERN’s operations &amp; reputation against cyber-threats.</a:t>
            </a:r>
            <a:br>
              <a:rPr lang="en-GB" sz="2400" dirty="0">
                <a:ln w="12700">
                  <a:noFill/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2400" dirty="0">
                <a:ln w="12700">
                  <a:noFill/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Incl. the WLCG and our academic R&amp;E community.</a:t>
            </a:r>
          </a:p>
        </p:txBody>
      </p:sp>
      <p:sp>
        <p:nvSpPr>
          <p:cNvPr id="48" name="AutoShape 19">
            <a:extLst>
              <a:ext uri="{FF2B5EF4-FFF2-40B4-BE49-F238E27FC236}">
                <a16:creationId xmlns:a16="http://schemas.microsoft.com/office/drawing/2014/main" id="{13C1B56D-FE04-8516-F53D-7C86109C64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659295"/>
            <a:ext cx="7680955" cy="914400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en-GB" sz="2400" b="1" u="sng" dirty="0">
                <a:ln w="12700">
                  <a:noFill/>
                  <a:prstDash val="solid"/>
                </a:ln>
                <a:solidFill>
                  <a:srgbClr val="0C377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Approach:</a:t>
            </a:r>
            <a:r>
              <a:rPr lang="en-GB" sz="2400" dirty="0">
                <a:ln w="12700">
                  <a:noFill/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Find a pragmatic balance between</a:t>
            </a:r>
            <a:br>
              <a:rPr lang="en-GB" sz="2400" dirty="0">
                <a:ln w="12700">
                  <a:noFill/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2400" dirty="0">
                <a:ln w="12700">
                  <a:noFill/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“Operations”, “Academic Freedom” &amp; “Security”.</a:t>
            </a:r>
          </a:p>
        </p:txBody>
      </p:sp>
      <p:sp>
        <p:nvSpPr>
          <p:cNvPr id="49" name="AutoShape 19">
            <a:extLst>
              <a:ext uri="{FF2B5EF4-FFF2-40B4-BE49-F238E27FC236}">
                <a16:creationId xmlns:a16="http://schemas.microsoft.com/office/drawing/2014/main" id="{C819A052-A534-4DCA-C10A-E134CC42E7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" y="2794118"/>
            <a:ext cx="7680954" cy="1828800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en-GB" sz="2400" b="1" u="sng" dirty="0">
                <a:ln w="12700">
                  <a:noFill/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Strategy:</a:t>
            </a:r>
            <a:r>
              <a:rPr lang="en-GB" sz="2400" b="1" dirty="0">
                <a:ln w="12700">
                  <a:noFill/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2200" dirty="0">
                <a:ln w="12700">
                  <a:noFill/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Enhance CERN’s security posture wherever</a:t>
            </a:r>
            <a:br>
              <a:rPr lang="en-GB" sz="2200" dirty="0">
                <a:ln w="12700">
                  <a:noFill/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2200" dirty="0">
                <a:ln w="12700">
                  <a:noFill/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its agility/complexity/heterogeneity allows. </a:t>
            </a:r>
          </a:p>
          <a:p>
            <a:pPr algn="r"/>
            <a:r>
              <a:rPr lang="en-GB" sz="2200" dirty="0">
                <a:ln w="12700">
                  <a:noFill/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Have excellent threat intel to anticipate attacks.</a:t>
            </a:r>
          </a:p>
          <a:p>
            <a:pPr algn="r"/>
            <a:r>
              <a:rPr lang="en-GB" sz="2200" dirty="0">
                <a:ln w="12700">
                  <a:noFill/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Defend in depth; detect early; respond quickly &amp; thoroughly.</a:t>
            </a:r>
            <a:br>
              <a:rPr lang="en-GB" sz="2200" b="1" dirty="0">
                <a:ln w="12700">
                  <a:noFill/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1400" dirty="0">
                <a:ln w="12700">
                  <a:noFill/>
                  <a:prstDash val="solid"/>
                </a:ln>
                <a:solidFill>
                  <a:srgbClr val="0070C0"/>
                </a:solidFill>
              </a:rPr>
              <a:t>https://home.cern/news/news/computing/computer-security-about-risks-and-threats</a:t>
            </a:r>
            <a:endParaRPr lang="en-GB" sz="2400" b="1" dirty="0">
              <a:ln w="12700">
                <a:noFill/>
                <a:prstDash val="solid"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40844815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1" animBg="1"/>
      <p:bldP spid="48" grpId="1" animBg="1"/>
      <p:bldP spid="49" grpId="1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C5ED921-038D-D0CE-BD4B-563AE5C258C5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98"/>
            <a:ext cx="9144000" cy="461467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EB57F4E-AECD-416D-2D9A-E2C6E0A066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Awareness, Training &amp; Policies </a:t>
            </a:r>
          </a:p>
        </p:txBody>
      </p:sp>
      <p:pic>
        <p:nvPicPr>
          <p:cNvPr id="3" name="Picture 2" descr="Cern scientists look at computer screens during LHC switch-on">
            <a:extLst>
              <a:ext uri="{FF2B5EF4-FFF2-40B4-BE49-F238E27FC236}">
                <a16:creationId xmlns:a16="http://schemas.microsoft.com/office/drawing/2014/main" id="{F51FFF49-33A9-3D55-723D-3C32C6E9C33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680958" y="1579680"/>
            <a:ext cx="1463041" cy="146304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AutoShape 19">
            <a:extLst>
              <a:ext uri="{FF2B5EF4-FFF2-40B4-BE49-F238E27FC236}">
                <a16:creationId xmlns:a16="http://schemas.microsoft.com/office/drawing/2014/main" id="{5E60F228-FE7D-EAEC-4801-54CBE91A36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-3" y="7728"/>
            <a:ext cx="7680956" cy="1005732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en-GB" sz="2400" b="1" u="sng" dirty="0">
                <a:ln w="12700">
                  <a:noFill/>
                  <a:prstDash val="solid"/>
                </a:ln>
                <a:solidFill>
                  <a:srgbClr val="0B38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Policies:</a:t>
            </a:r>
            <a:r>
              <a:rPr lang="en-GB" sz="2400" dirty="0">
                <a:ln w="12700">
                  <a:noFill/>
                  <a:prstDash val="solid"/>
                </a:ln>
                <a:solidFill>
                  <a:srgbClr val="0B38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Maintaining CERN Computing Rules (OC5).</a:t>
            </a:r>
          </a:p>
          <a:p>
            <a:pPr algn="r"/>
            <a:r>
              <a:rPr lang="en-GB" sz="2400" dirty="0">
                <a:ln w="12700">
                  <a:noFill/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Improving governance and enforcement of “security”.</a:t>
            </a:r>
            <a:endParaRPr lang="en-GB" sz="2400" dirty="0">
              <a:ln w="12700">
                <a:noFill/>
                <a:prstDash val="solid"/>
              </a:ln>
              <a:solidFill>
                <a:srgbClr val="0B387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/>
            <a:r>
              <a:rPr lang="en-GB" sz="1400" dirty="0">
                <a:ln w="12700">
                  <a:noFill/>
                  <a:prstDash val="solid"/>
                </a:ln>
                <a:solidFill>
                  <a:srgbClr val="0070C0"/>
                </a:solidFill>
              </a:rPr>
              <a:t>https://cern.ch/ComputingRules</a:t>
            </a:r>
          </a:p>
        </p:txBody>
      </p:sp>
      <p:pic>
        <p:nvPicPr>
          <p:cNvPr id="6" name="Picture 5" descr="Logo, icon&#10;&#10;Description automatically generated">
            <a:extLst>
              <a:ext uri="{FF2B5EF4-FFF2-40B4-BE49-F238E27FC236}">
                <a16:creationId xmlns:a16="http://schemas.microsoft.com/office/drawing/2014/main" id="{5F856D33-A586-389B-C84E-F7EA4ABBBFF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alphaModFix/>
            <a:duotone>
              <a:prstClr val="black"/>
              <a:srgbClr val="0070C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PlasticWrap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8"/>
              </a:ext>
            </a:extLst>
          </a:blip>
          <a:stretch>
            <a:fillRect/>
          </a:stretch>
        </p:blipFill>
        <p:spPr>
          <a:xfrm>
            <a:off x="7624666" y="1594935"/>
            <a:ext cx="1142650" cy="1142650"/>
          </a:xfrm>
          <a:prstGeom prst="rect">
            <a:avLst/>
          </a:prstGeom>
        </p:spPr>
      </p:pic>
      <p:sp>
        <p:nvSpPr>
          <p:cNvPr id="13" name="AutoShape 19">
            <a:extLst>
              <a:ext uri="{FF2B5EF4-FFF2-40B4-BE49-F238E27FC236}">
                <a16:creationId xmlns:a16="http://schemas.microsoft.com/office/drawing/2014/main" id="{8C7AC088-0FD6-2615-7FBE-45E8181C9C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44" y="2786823"/>
            <a:ext cx="7672012" cy="1828800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anchor="ctr"/>
          <a:lstStyle/>
          <a:p>
            <a:pPr lvl="0" algn="r"/>
            <a:r>
              <a:rPr lang="en-GB" sz="2400" b="1" u="sng" dirty="0">
                <a:ln w="12700">
                  <a:noFill/>
                  <a:prstDash val="solid"/>
                </a:ln>
                <a:solidFill>
                  <a:srgbClr val="3861A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Dedicated Training:</a:t>
            </a:r>
            <a:r>
              <a:rPr lang="en-GB" sz="2400" dirty="0">
                <a:ln w="12700">
                  <a:noFill/>
                  <a:prstDash val="solid"/>
                </a:ln>
                <a:solidFill>
                  <a:srgbClr val="3861A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Providing in-depth training on security practices incl. programming.</a:t>
            </a:r>
            <a:br>
              <a:rPr lang="en-GB" sz="2400" dirty="0">
                <a:ln w="12700">
                  <a:noFill/>
                  <a:prstDash val="solid"/>
                </a:ln>
                <a:solidFill>
                  <a:srgbClr val="3861A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2400" dirty="0">
                <a:ln w="12700">
                  <a:noFill/>
                  <a:prstDash val="solid"/>
                </a:ln>
                <a:solidFill>
                  <a:srgbClr val="3861A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Plus “</a:t>
            </a:r>
            <a:r>
              <a:rPr lang="en-GB" sz="2400" i="1" dirty="0">
                <a:ln w="12700">
                  <a:noFill/>
                  <a:prstDash val="solid"/>
                </a:ln>
                <a:solidFill>
                  <a:srgbClr val="3861A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Serious Gaming</a:t>
            </a:r>
            <a:r>
              <a:rPr lang="en-GB" sz="2400" dirty="0">
                <a:ln w="12700">
                  <a:noFill/>
                  <a:prstDash val="solid"/>
                </a:ln>
                <a:solidFill>
                  <a:srgbClr val="3861A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 and </a:t>
            </a:r>
            <a:r>
              <a:rPr lang="en-GB" sz="2400" dirty="0">
                <a:ln w="12700">
                  <a:noFill/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</a:t>
            </a:r>
            <a:r>
              <a:rPr lang="en-GB" sz="2400" i="1" dirty="0" err="1">
                <a:ln w="12700">
                  <a:noFill/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WhiteHat</a:t>
            </a:r>
            <a:r>
              <a:rPr lang="en-GB" sz="2400" i="1" dirty="0">
                <a:ln w="12700">
                  <a:noFill/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Challenges</a:t>
            </a:r>
            <a:r>
              <a:rPr lang="en-GB" sz="2400" dirty="0">
                <a:ln w="12700">
                  <a:noFill/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“.</a:t>
            </a:r>
          </a:p>
          <a:p>
            <a:pPr lvl="0" algn="r"/>
            <a:r>
              <a:rPr lang="en-GB" sz="1400" dirty="0">
                <a:ln w="12700">
                  <a:noFill/>
                  <a:prstDash val="solid"/>
                </a:ln>
                <a:solidFill>
                  <a:srgbClr val="0B38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 “</a:t>
            </a:r>
            <a:r>
              <a:rPr lang="en-GB" sz="1400" i="1" dirty="0">
                <a:ln w="12700">
                  <a:noFill/>
                  <a:prstDash val="solid"/>
                </a:ln>
                <a:solidFill>
                  <a:srgbClr val="0B38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Zebra</a:t>
            </a:r>
            <a:r>
              <a:rPr lang="en-GB" sz="1400" dirty="0">
                <a:ln w="12700">
                  <a:noFill/>
                  <a:prstDash val="solid"/>
                </a:ln>
                <a:solidFill>
                  <a:srgbClr val="0B38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 table-top exercises, one with real policemen from Geneva &amp; Pays de Gex;</a:t>
            </a:r>
            <a:br>
              <a:rPr lang="en-GB" sz="1400" dirty="0">
                <a:ln w="12700">
                  <a:noFill/>
                  <a:prstDash val="solid"/>
                </a:ln>
                <a:solidFill>
                  <a:srgbClr val="0B38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1400" dirty="0">
                <a:ln w="12700">
                  <a:noFill/>
                  <a:prstDash val="solid"/>
                </a:ln>
                <a:solidFill>
                  <a:srgbClr val="0B38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~100 CERN </a:t>
            </a:r>
            <a:r>
              <a:rPr lang="en-GB" sz="1400" i="1" dirty="0" err="1">
                <a:ln w="12700">
                  <a:noFill/>
                  <a:prstDash val="solid"/>
                </a:ln>
                <a:solidFill>
                  <a:srgbClr val="0B38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WhiteHats</a:t>
            </a:r>
            <a:r>
              <a:rPr lang="en-GB" sz="1400" dirty="0">
                <a:ln w="12700">
                  <a:noFill/>
                  <a:prstDash val="solid"/>
                </a:ln>
                <a:solidFill>
                  <a:srgbClr val="0B38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trained, plus many more students from external universities</a:t>
            </a:r>
            <a:br>
              <a:rPr lang="en-GB" sz="2400" dirty="0">
                <a:ln w="12700">
                  <a:noFill/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1400" dirty="0">
                <a:ln w="12700">
                  <a:noFill/>
                  <a:prstDash val="solid"/>
                </a:ln>
                <a:solidFill>
                  <a:srgbClr val="0070C0"/>
                </a:solidFill>
              </a:rPr>
              <a:t>“Thanks for cleaning up” ─ Bulletin article to come</a:t>
            </a:r>
            <a:endParaRPr lang="en-GB" sz="2400" dirty="0">
              <a:ln w="12700">
                <a:noFill/>
                <a:prstDash val="solid"/>
              </a:ln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AutoShape 19">
            <a:extLst>
              <a:ext uri="{FF2B5EF4-FFF2-40B4-BE49-F238E27FC236}">
                <a16:creationId xmlns:a16="http://schemas.microsoft.com/office/drawing/2014/main" id="{5D265019-EE6F-2E03-9D98-F01C9FE482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0779" y="993415"/>
            <a:ext cx="7680957" cy="1828800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en-GB" sz="2400" b="1" u="sng" dirty="0">
                <a:ln w="12700">
                  <a:noFill/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Basic Training:</a:t>
            </a:r>
            <a:r>
              <a:rPr lang="en-GB" sz="2400" dirty="0">
                <a:ln w="12700">
                  <a:noFill/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Giving regular awareness/on-boarding sessions. </a:t>
            </a:r>
            <a:r>
              <a:rPr lang="en-GB" sz="2400" dirty="0">
                <a:ln w="12700">
                  <a:noFill/>
                  <a:prstDash val="solid"/>
                </a:ln>
                <a:solidFill>
                  <a:srgbClr val="3861A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Plus online security courses.</a:t>
            </a:r>
            <a:br>
              <a:rPr lang="en-GB" sz="2400" dirty="0">
                <a:ln w="12700">
                  <a:noFill/>
                  <a:prstDash val="solid"/>
                </a:ln>
                <a:solidFill>
                  <a:srgbClr val="3861A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2400" dirty="0">
                <a:ln w="12700">
                  <a:noFill/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Plus “</a:t>
            </a:r>
            <a:r>
              <a:rPr lang="en-GB" sz="2400" i="1" dirty="0">
                <a:ln w="12700">
                  <a:noFill/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Bulletin</a:t>
            </a:r>
            <a:r>
              <a:rPr lang="en-GB" sz="2400" dirty="0">
                <a:ln w="12700">
                  <a:noFill/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 articles. Plus “clicking campaigns”.</a:t>
            </a:r>
            <a:br>
              <a:rPr lang="en-GB" sz="2400" dirty="0">
                <a:ln w="12700">
                  <a:noFill/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1400" dirty="0">
                <a:ln w="12700">
                  <a:noFill/>
                  <a:prstDash val="solid"/>
                </a:ln>
                <a:solidFill>
                  <a:srgbClr val="0B38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1+ session per month; 300+ articles published in total; 2k+ out of 22k+ people phished </a:t>
            </a:r>
            <a:r>
              <a:rPr lang="en-GB" sz="1400" dirty="0">
                <a:ln w="12700">
                  <a:noFill/>
                  <a:prstDash val="solid"/>
                </a:ln>
                <a:solidFill>
                  <a:srgbClr val="0B38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</a:t>
            </a:r>
            <a:endParaRPr lang="en-GB" sz="1400" dirty="0">
              <a:ln w="12700">
                <a:noFill/>
                <a:prstDash val="solid"/>
              </a:ln>
              <a:solidFill>
                <a:srgbClr val="0B387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r"/>
            <a:r>
              <a:rPr lang="en-GB" sz="1350" dirty="0">
                <a:ln w="12700">
                  <a:noFill/>
                  <a:prstDash val="solid"/>
                </a:ln>
                <a:solidFill>
                  <a:srgbClr val="0070C0"/>
                </a:solidFill>
              </a:rPr>
              <a:t>https://security.web.cern.ch/training/en/CERN%20Articles%20On%20Computer%20Security.pdf</a:t>
            </a:r>
            <a:endParaRPr lang="en-GB" sz="1400" dirty="0">
              <a:ln w="12700">
                <a:noFill/>
                <a:prstDash val="solid"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" name="Picture 9" descr="Logo, icon&#10;&#10;Description automatically generated">
            <a:extLst>
              <a:ext uri="{FF2B5EF4-FFF2-40B4-BE49-F238E27FC236}">
                <a16:creationId xmlns:a16="http://schemas.microsoft.com/office/drawing/2014/main" id="{50C06C1F-B024-79C0-F254-6828872D974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alphaModFix/>
            <a:duotone>
              <a:prstClr val="black"/>
              <a:srgbClr val="0070C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PlasticWrap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8"/>
              </a:ext>
            </a:extLst>
          </a:blip>
          <a:stretch>
            <a:fillRect/>
          </a:stretch>
        </p:blipFill>
        <p:spPr>
          <a:xfrm>
            <a:off x="8099401" y="1874972"/>
            <a:ext cx="1142650" cy="1142650"/>
          </a:xfrm>
          <a:prstGeom prst="rect">
            <a:avLst/>
          </a:prstGeom>
        </p:spPr>
      </p:pic>
      <p:sp>
        <p:nvSpPr>
          <p:cNvPr id="4" name="Speech Bubble: Rectangle with Corners Rounded 3">
            <a:extLst>
              <a:ext uri="{FF2B5EF4-FFF2-40B4-BE49-F238E27FC236}">
                <a16:creationId xmlns:a16="http://schemas.microsoft.com/office/drawing/2014/main" id="{0891794E-C73C-CBEB-1C29-E6C4E00F8BD4}"/>
              </a:ext>
            </a:extLst>
          </p:cNvPr>
          <p:cNvSpPr/>
          <p:nvPr/>
        </p:nvSpPr>
        <p:spPr>
          <a:xfrm>
            <a:off x="7701729" y="165752"/>
            <a:ext cx="1379917" cy="1143000"/>
          </a:xfrm>
          <a:prstGeom prst="wedgeRoundRectCallout">
            <a:avLst>
              <a:gd name="adj1" fmla="val -72469"/>
              <a:gd name="adj2" fmla="val -28155"/>
              <a:gd name="adj3" fmla="val 166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No/low cost</a:t>
            </a:r>
          </a:p>
          <a:p>
            <a:r>
              <a:rPr lang="en-US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Provisioned</a:t>
            </a:r>
          </a:p>
          <a:p>
            <a:r>
              <a:rPr lang="en-US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Developm’t</a:t>
            </a:r>
            <a:endParaRPr lang="en-US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Upcoming</a:t>
            </a:r>
            <a:endParaRPr lang="en-US" sz="1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24222230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3" grpId="0"/>
      <p:bldP spid="16" grpId="0"/>
      <p:bldP spid="4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2955E3D4-1C79-2B91-B7A3-D3A1D8F08291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98"/>
            <a:ext cx="9144000" cy="461467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EB57F4E-AECD-416D-2D9A-E2C6E0A066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Account Protection</a:t>
            </a:r>
          </a:p>
        </p:txBody>
      </p:sp>
      <p:pic>
        <p:nvPicPr>
          <p:cNvPr id="3" name="Picture 2" descr="Cern scientists look at computer screens during LHC switch-on">
            <a:extLst>
              <a:ext uri="{FF2B5EF4-FFF2-40B4-BE49-F238E27FC236}">
                <a16:creationId xmlns:a16="http://schemas.microsoft.com/office/drawing/2014/main" id="{F51FFF49-33A9-3D55-723D-3C32C6E9C33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680958" y="1579680"/>
            <a:ext cx="1463041" cy="146304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AutoShape 19">
            <a:extLst>
              <a:ext uri="{FF2B5EF4-FFF2-40B4-BE49-F238E27FC236}">
                <a16:creationId xmlns:a16="http://schemas.microsoft.com/office/drawing/2014/main" id="{5E60F228-FE7D-EAEC-4801-54CBE91A36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9619" y="8521"/>
            <a:ext cx="5759820" cy="1454519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en-GB" sz="2400" b="1" u="sng" dirty="0">
                <a:ln w="12700">
                  <a:noFill/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2FA:</a:t>
            </a:r>
            <a:br>
              <a:rPr lang="en-GB" sz="2400" b="1" u="sng" dirty="0">
                <a:ln w="12700">
                  <a:noFill/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2400" dirty="0">
                <a:ln w="12700">
                  <a:noFill/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Deploying extra protection to SSO/SSH.</a:t>
            </a:r>
            <a:br>
              <a:rPr lang="en-GB" sz="2400" dirty="0">
                <a:ln w="12700">
                  <a:noFill/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1400" dirty="0">
                <a:ln w="12700">
                  <a:noFill/>
                  <a:prstDash val="solid"/>
                </a:ln>
                <a:solidFill>
                  <a:srgbClr val="0B38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4250+ accounts already enrolled. More to come</a:t>
            </a:r>
          </a:p>
          <a:p>
            <a:pPr algn="r"/>
            <a:r>
              <a:rPr lang="en-GB" sz="1400" dirty="0">
                <a:ln w="12700">
                  <a:noFill/>
                  <a:prstDash val="solid"/>
                </a:ln>
                <a:solidFill>
                  <a:srgbClr val="0070C0"/>
                </a:solidFill>
              </a:rPr>
              <a:t>https://home.cern/news/news/computing/</a:t>
            </a:r>
            <a:br>
              <a:rPr lang="en-GB" sz="1400" dirty="0">
                <a:ln w="12700">
                  <a:noFill/>
                  <a:prstDash val="solid"/>
                </a:ln>
                <a:solidFill>
                  <a:srgbClr val="0070C0"/>
                </a:solidFill>
              </a:rPr>
            </a:br>
            <a:r>
              <a:rPr lang="en-GB" sz="1400" dirty="0">
                <a:ln w="12700">
                  <a:noFill/>
                  <a:prstDash val="solid"/>
                </a:ln>
                <a:solidFill>
                  <a:srgbClr val="0070C0"/>
                </a:solidFill>
              </a:rPr>
              <a:t>computer-security-log-click-be-secure</a:t>
            </a:r>
          </a:p>
        </p:txBody>
      </p:sp>
      <p:sp>
        <p:nvSpPr>
          <p:cNvPr id="11" name="AutoShape 19">
            <a:extLst>
              <a:ext uri="{FF2B5EF4-FFF2-40B4-BE49-F238E27FC236}">
                <a16:creationId xmlns:a16="http://schemas.microsoft.com/office/drawing/2014/main" id="{B3090C01-66DC-1F1F-311D-4E5C133D61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21137" y="1763917"/>
            <a:ext cx="5759819" cy="1097280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en-GB" sz="2400" b="1" u="sng" dirty="0">
                <a:ln w="12700">
                  <a:noFill/>
                  <a:prstDash val="solid"/>
                </a:ln>
                <a:solidFill>
                  <a:srgbClr val="0B38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</a:t>
            </a:r>
            <a:r>
              <a:rPr lang="en-GB" sz="2400" b="1" i="1" u="sng" dirty="0">
                <a:ln w="12700">
                  <a:noFill/>
                  <a:prstDash val="solid"/>
                </a:ln>
                <a:solidFill>
                  <a:srgbClr val="0B38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Gotham</a:t>
            </a:r>
            <a:r>
              <a:rPr lang="en-GB" sz="2400" b="1" u="sng" dirty="0">
                <a:ln w="12700">
                  <a:noFill/>
                  <a:prstDash val="solid"/>
                </a:ln>
                <a:solidFill>
                  <a:srgbClr val="0B38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”:</a:t>
            </a:r>
            <a:r>
              <a:rPr lang="en-GB" sz="2400" dirty="0">
                <a:ln w="12700">
                  <a:noFill/>
                  <a:prstDash val="solid"/>
                </a:ln>
                <a:solidFill>
                  <a:srgbClr val="0B38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Notifying “unusual” logins.</a:t>
            </a:r>
          </a:p>
          <a:p>
            <a:pPr algn="r"/>
            <a:r>
              <a:rPr lang="en-GB" sz="1400" dirty="0">
                <a:ln w="12700">
                  <a:noFill/>
                  <a:prstDash val="solid"/>
                </a:ln>
                <a:solidFill>
                  <a:srgbClr val="0B38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~4770 notifications per month</a:t>
            </a:r>
          </a:p>
          <a:p>
            <a:pPr algn="r"/>
            <a:r>
              <a:rPr lang="en-GB" sz="1400" dirty="0">
                <a:ln w="12700">
                  <a:noFill/>
                  <a:prstDash val="solid"/>
                </a:ln>
                <a:solidFill>
                  <a:srgbClr val="0070C0"/>
                </a:solidFill>
              </a:rPr>
              <a:t>https://home.cern/news/news/computing/</a:t>
            </a:r>
            <a:br>
              <a:rPr lang="en-GB" sz="1400" dirty="0">
                <a:ln w="12700">
                  <a:noFill/>
                  <a:prstDash val="solid"/>
                </a:ln>
                <a:solidFill>
                  <a:srgbClr val="0070C0"/>
                </a:solidFill>
              </a:rPr>
            </a:br>
            <a:r>
              <a:rPr lang="en-GB" sz="1400" dirty="0">
                <a:ln w="12700">
                  <a:noFill/>
                  <a:prstDash val="solid"/>
                </a:ln>
                <a:solidFill>
                  <a:srgbClr val="0070C0"/>
                </a:solidFill>
              </a:rPr>
              <a:t>computer-security-your-remote-logins</a:t>
            </a:r>
          </a:p>
        </p:txBody>
      </p:sp>
      <p:sp>
        <p:nvSpPr>
          <p:cNvPr id="12" name="AutoShape 19">
            <a:extLst>
              <a:ext uri="{FF2B5EF4-FFF2-40B4-BE49-F238E27FC236}">
                <a16:creationId xmlns:a16="http://schemas.microsoft.com/office/drawing/2014/main" id="{7F306551-8C82-5977-47F7-D2100B62E2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065748"/>
            <a:ext cx="7680956" cy="1554480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en-GB" sz="2400" b="1" u="sng" dirty="0">
                <a:ln w="12700">
                  <a:noFill/>
                  <a:prstDash val="solid"/>
                </a:ln>
                <a:solidFill>
                  <a:srgbClr val="0B38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Dumps of Exposed Passwords:</a:t>
            </a:r>
            <a:br>
              <a:rPr lang="en-GB" sz="2400" dirty="0">
                <a:ln w="12700">
                  <a:noFill/>
                  <a:prstDash val="solid"/>
                </a:ln>
                <a:solidFill>
                  <a:srgbClr val="0B38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2400" dirty="0">
                <a:ln w="12700">
                  <a:noFill/>
                  <a:prstDash val="solid"/>
                </a:ln>
                <a:solidFill>
                  <a:srgbClr val="0B38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Notifying when used outside. Ditto for our community.</a:t>
            </a:r>
            <a:r>
              <a:rPr lang="en-GB" sz="2400" dirty="0">
                <a:ln w="12700">
                  <a:noFill/>
                  <a:prstDash val="solid"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2400" dirty="0">
                <a:ln w="12700">
                  <a:noFill/>
                  <a:prstDash val="solid"/>
                </a:ln>
                <a:solidFill>
                  <a:srgbClr val="0B38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Forcing reset when used at CERN.</a:t>
            </a:r>
          </a:p>
          <a:p>
            <a:pPr algn="r"/>
            <a:r>
              <a:rPr lang="en-GB" sz="1400" dirty="0">
                <a:ln w="12700">
                  <a:noFill/>
                  <a:prstDash val="solid"/>
                </a:ln>
                <a:solidFill>
                  <a:srgbClr val="0B38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Monitoring ~9k communities; reporting ~11k exposed passwords per day (~4/day for CERN)</a:t>
            </a:r>
            <a:endParaRPr lang="en-GB" sz="2400" dirty="0">
              <a:ln w="12700">
                <a:noFill/>
                <a:prstDash val="solid"/>
              </a:ln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/>
            <a:r>
              <a:rPr lang="en-GB" sz="1400" dirty="0">
                <a:ln w="12700">
                  <a:noFill/>
                  <a:prstDash val="solid"/>
                </a:ln>
                <a:solidFill>
                  <a:srgbClr val="0070C0"/>
                </a:solidFill>
              </a:rPr>
              <a:t>https://home.cern/news/news/computing/computer-security-password-revolutions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68034D2-916C-C465-C3BC-3A1EEA76F4CA}"/>
              </a:ext>
            </a:extLst>
          </p:cNvPr>
          <p:cNvGrpSpPr/>
          <p:nvPr/>
        </p:nvGrpSpPr>
        <p:grpSpPr>
          <a:xfrm>
            <a:off x="22341" y="78205"/>
            <a:ext cx="1875759" cy="3126253"/>
            <a:chOff x="45378" y="69559"/>
            <a:chExt cx="1875759" cy="3126253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0DE9D44E-0FF0-809F-BB7C-C98A4A188C2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337" y="1752901"/>
              <a:ext cx="1828800" cy="1442911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8E820D17-F727-76B3-0D9E-5607D20802A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2338" y="69559"/>
              <a:ext cx="1828799" cy="59634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5" name="Picture 14" descr="A picture containing text&#10;&#10;Description automatically generated">
              <a:extLst>
                <a:ext uri="{FF2B5EF4-FFF2-40B4-BE49-F238E27FC236}">
                  <a16:creationId xmlns:a16="http://schemas.microsoft.com/office/drawing/2014/main" id="{B390BEE8-C4C6-8CB2-0007-4C139D6D2F8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378" y="634640"/>
              <a:ext cx="1875759" cy="108152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pic>
        <p:nvPicPr>
          <p:cNvPr id="20" name="Picture 19" descr="Logo, icon&#10;&#10;Description automatically generated">
            <a:extLst>
              <a:ext uri="{FF2B5EF4-FFF2-40B4-BE49-F238E27FC236}">
                <a16:creationId xmlns:a16="http://schemas.microsoft.com/office/drawing/2014/main" id="{07F1670E-0FA1-B43D-C100-8416EA44A86F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alphaModFix/>
            <a:duotone>
              <a:prstClr val="black"/>
              <a:srgbClr val="0070C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artisticPlasticWrap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11"/>
              </a:ext>
            </a:extLst>
          </a:blip>
          <a:stretch>
            <a:fillRect/>
          </a:stretch>
        </p:blipFill>
        <p:spPr>
          <a:xfrm>
            <a:off x="7995585" y="1583128"/>
            <a:ext cx="1142650" cy="1142650"/>
          </a:xfrm>
          <a:prstGeom prst="rect">
            <a:avLst/>
          </a:prstGeom>
        </p:spPr>
      </p:pic>
      <p:pic>
        <p:nvPicPr>
          <p:cNvPr id="21" name="Picture 20" descr="Logo, icon&#10;&#10;Description automatically generated">
            <a:extLst>
              <a:ext uri="{FF2B5EF4-FFF2-40B4-BE49-F238E27FC236}">
                <a16:creationId xmlns:a16="http://schemas.microsoft.com/office/drawing/2014/main" id="{3C999BF4-F987-6D13-697A-54B4B23E7461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alphaModFix/>
            <a:duotone>
              <a:prstClr val="black"/>
              <a:srgbClr val="0070C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artisticPlasticWrap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11"/>
              </a:ext>
            </a:extLst>
          </a:blip>
          <a:stretch>
            <a:fillRect/>
          </a:stretch>
        </p:blipFill>
        <p:spPr>
          <a:xfrm>
            <a:off x="7625373" y="1791377"/>
            <a:ext cx="1142650" cy="1142650"/>
          </a:xfrm>
          <a:prstGeom prst="rect">
            <a:avLst/>
          </a:prstGeom>
        </p:spPr>
      </p:pic>
      <p:pic>
        <p:nvPicPr>
          <p:cNvPr id="22" name="Picture 21" descr="Logo, icon&#10;&#10;Description automatically generated">
            <a:extLst>
              <a:ext uri="{FF2B5EF4-FFF2-40B4-BE49-F238E27FC236}">
                <a16:creationId xmlns:a16="http://schemas.microsoft.com/office/drawing/2014/main" id="{47C81AB2-BBED-3478-20DC-05D82AE453AC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alphaModFix/>
            <a:duotone>
              <a:prstClr val="black"/>
              <a:srgbClr val="0070C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artisticPlasticWrap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11"/>
              </a:ext>
            </a:extLst>
          </a:blip>
          <a:stretch>
            <a:fillRect/>
          </a:stretch>
        </p:blipFill>
        <p:spPr>
          <a:xfrm>
            <a:off x="8105684" y="1908201"/>
            <a:ext cx="1142650" cy="1142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8895992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/>
      <p:bldP spid="1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7E18AB60-23BF-928C-F68E-7335FA78284D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98"/>
            <a:ext cx="9144000" cy="461467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EB57F4E-AECD-416D-2D9A-E2C6E0A066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Endpoint Protection</a:t>
            </a:r>
          </a:p>
        </p:txBody>
      </p:sp>
      <p:pic>
        <p:nvPicPr>
          <p:cNvPr id="3" name="Picture 2" descr="A picture containing text, indoor, scene, shop&#10;&#10;Description automatically generated">
            <a:extLst>
              <a:ext uri="{FF2B5EF4-FFF2-40B4-BE49-F238E27FC236}">
                <a16:creationId xmlns:a16="http://schemas.microsoft.com/office/drawing/2014/main" id="{F9ECEA63-F120-DA21-C424-2AF2DA7071F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680957" y="0"/>
            <a:ext cx="1463041" cy="1463040"/>
          </a:xfrm>
          <a:prstGeom prst="rect">
            <a:avLst/>
          </a:prstGeom>
        </p:spPr>
      </p:pic>
      <p:sp>
        <p:nvSpPr>
          <p:cNvPr id="5" name="AutoShape 19">
            <a:extLst>
              <a:ext uri="{FF2B5EF4-FFF2-40B4-BE49-F238E27FC236}">
                <a16:creationId xmlns:a16="http://schemas.microsoft.com/office/drawing/2014/main" id="{42B50AD4-D0CA-D7D3-7958-6A3ED68DDB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458694"/>
            <a:ext cx="7680955" cy="1828800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en-GB" sz="2400" b="1" i="1" u="sng" dirty="0">
                <a:ln w="12700">
                  <a:noFill/>
                  <a:prstDash val="solid"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ESET</a:t>
            </a:r>
            <a:r>
              <a:rPr lang="en-GB" sz="2400" b="1" u="sng" dirty="0">
                <a:ln w="12700">
                  <a:noFill/>
                  <a:prstDash val="solid"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Anti-Virus/Anti-Malware:</a:t>
            </a:r>
            <a:br>
              <a:rPr lang="en-GB" sz="2400" dirty="0">
                <a:ln w="12700">
                  <a:noFill/>
                  <a:prstDash val="solid"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2400" dirty="0">
                <a:ln w="12700">
                  <a:noFill/>
                  <a:prstDash val="solid"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Providing endpoint detection &amp; response software</a:t>
            </a:r>
            <a:br>
              <a:rPr lang="en-GB" sz="2400" dirty="0">
                <a:ln w="12700">
                  <a:noFill/>
                  <a:prstDash val="solid"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2400" dirty="0">
                <a:ln w="12700">
                  <a:noFill/>
                  <a:prstDash val="solid"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BYOD and CERN-owned devices.</a:t>
            </a:r>
          </a:p>
          <a:p>
            <a:pPr algn="r"/>
            <a:r>
              <a:rPr lang="en-GB" sz="1400" dirty="0">
                <a:ln w="12700">
                  <a:noFill/>
                  <a:prstDash val="solid"/>
                </a:ln>
                <a:solidFill>
                  <a:srgbClr val="0B38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~600 Bring-your-own-devices (BYOD) and 200+ CERN-managed devices</a:t>
            </a:r>
          </a:p>
          <a:p>
            <a:pPr algn="r"/>
            <a:r>
              <a:rPr lang="en-GB" sz="1400" dirty="0">
                <a:ln w="12700">
                  <a:noFill/>
                  <a:prstDash val="solid"/>
                </a:ln>
                <a:solidFill>
                  <a:srgbClr val="0070C0"/>
                </a:solidFill>
              </a:rPr>
              <a:t>https://home.cern/news/news/computing/</a:t>
            </a:r>
            <a:br>
              <a:rPr lang="en-GB" sz="1400" dirty="0">
                <a:ln w="12700">
                  <a:noFill/>
                  <a:prstDash val="solid"/>
                </a:ln>
                <a:solidFill>
                  <a:srgbClr val="0070C0"/>
                </a:solidFill>
              </a:rPr>
            </a:br>
            <a:r>
              <a:rPr lang="en-GB" sz="1400" dirty="0">
                <a:ln w="12700">
                  <a:noFill/>
                  <a:prstDash val="solid"/>
                </a:ln>
                <a:solidFill>
                  <a:srgbClr val="0070C0"/>
                </a:solidFill>
              </a:rPr>
              <a:t>computer-security-winter-season-virus-time-one-free-pill-your-device</a:t>
            </a:r>
          </a:p>
        </p:txBody>
      </p:sp>
      <p:sp>
        <p:nvSpPr>
          <p:cNvPr id="6" name="AutoShape 19">
            <a:extLst>
              <a:ext uri="{FF2B5EF4-FFF2-40B4-BE49-F238E27FC236}">
                <a16:creationId xmlns:a16="http://schemas.microsoft.com/office/drawing/2014/main" id="{14024BCA-404F-E2FB-F04C-B06CF3FC1C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" y="3532267"/>
            <a:ext cx="7680954" cy="1097280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en-GB" sz="2400" b="1" i="1" u="sng" dirty="0" err="1">
                <a:ln w="12700">
                  <a:noFill/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Threatray</a:t>
            </a:r>
            <a:r>
              <a:rPr lang="en-GB" sz="2400" b="1" u="sng" dirty="0">
                <a:ln w="12700">
                  <a:noFill/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Memory Hashing:</a:t>
            </a:r>
            <a:br>
              <a:rPr lang="en-GB" sz="2400" dirty="0">
                <a:ln w="12700">
                  <a:noFill/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2400" dirty="0">
                <a:ln w="12700">
                  <a:noFill/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Detecting anomalies on CERN-managed devices.</a:t>
            </a:r>
            <a:br>
              <a:rPr lang="en-GB" sz="2400" dirty="0">
                <a:ln w="12700">
                  <a:noFill/>
                  <a:prstDash val="solid"/>
                </a:ln>
                <a:solidFill>
                  <a:srgbClr val="0B38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1400" dirty="0">
                <a:ln w="12700">
                  <a:noFill/>
                  <a:prstDash val="solid"/>
                </a:ln>
                <a:solidFill>
                  <a:srgbClr val="0B38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~1200 CERN-managed devices enrolled</a:t>
            </a:r>
          </a:p>
        </p:txBody>
      </p:sp>
      <p:sp>
        <p:nvSpPr>
          <p:cNvPr id="7" name="AutoShape 19">
            <a:extLst>
              <a:ext uri="{FF2B5EF4-FFF2-40B4-BE49-F238E27FC236}">
                <a16:creationId xmlns:a16="http://schemas.microsoft.com/office/drawing/2014/main" id="{C62ECE62-3DA6-552D-0E5D-BB9ADD2E3E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" y="22685"/>
            <a:ext cx="7680954" cy="1280160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en-GB" sz="2400" b="1" i="1" u="sng" dirty="0">
                <a:ln w="12700">
                  <a:noFill/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EOP </a:t>
            </a:r>
            <a:r>
              <a:rPr lang="en-GB" sz="2400" b="1" u="sng" dirty="0">
                <a:ln w="12700">
                  <a:noFill/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─ </a:t>
            </a:r>
            <a:r>
              <a:rPr lang="en-GB" sz="2400" b="1" i="1" u="sng" dirty="0" err="1">
                <a:ln w="12700">
                  <a:noFill/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xorlab</a:t>
            </a:r>
            <a:r>
              <a:rPr lang="en-GB" sz="2400" b="1" i="1" u="sng" dirty="0">
                <a:ln w="12700">
                  <a:noFill/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2400" b="1" u="sng" dirty="0">
                <a:ln w="12700">
                  <a:noFill/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─ </a:t>
            </a:r>
            <a:r>
              <a:rPr lang="en-GB" sz="2400" b="1" i="1" u="sng" dirty="0">
                <a:ln w="12700">
                  <a:noFill/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MDO</a:t>
            </a:r>
            <a:r>
              <a:rPr lang="en-GB" sz="2400" b="1" u="sng" dirty="0">
                <a:ln w="12700">
                  <a:noFill/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2400" b="1" u="sng" dirty="0" err="1">
                <a:ln w="12700">
                  <a:noFill/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eMail</a:t>
            </a:r>
            <a:r>
              <a:rPr lang="en-GB" sz="2400" b="1" u="sng" dirty="0">
                <a:ln w="12700">
                  <a:noFill/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-Filtering:</a:t>
            </a:r>
            <a:br>
              <a:rPr lang="en-GB" sz="2400" dirty="0">
                <a:ln w="12700">
                  <a:noFill/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2400" dirty="0">
                <a:ln w="12700">
                  <a:noFill/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Quarantining SPAM &amp; malware.</a:t>
            </a:r>
          </a:p>
          <a:p>
            <a:pPr algn="r"/>
            <a:r>
              <a:rPr lang="en-GB" sz="1300" dirty="0">
                <a:ln w="12700">
                  <a:noFill/>
                  <a:prstDash val="solid"/>
                </a:ln>
                <a:solidFill>
                  <a:srgbClr val="0B38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~115k </a:t>
            </a:r>
            <a:r>
              <a:rPr lang="en-GB" sz="1300" dirty="0" err="1">
                <a:ln w="12700">
                  <a:noFill/>
                  <a:prstDash val="solid"/>
                </a:ln>
                <a:solidFill>
                  <a:srgbClr val="0B38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analyzed</a:t>
            </a:r>
            <a:r>
              <a:rPr lang="en-GB" sz="1300" dirty="0">
                <a:ln w="12700">
                  <a:noFill/>
                  <a:prstDash val="solid"/>
                </a:ln>
                <a:solidFill>
                  <a:srgbClr val="0B38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per day; 10% SPAM; 2% quarantined; &gt;12/d manually checked (MDO: &gt;50% FP)</a:t>
            </a:r>
          </a:p>
          <a:p>
            <a:pPr algn="r"/>
            <a:r>
              <a:rPr lang="en-GB" sz="1400" dirty="0">
                <a:ln w="12700">
                  <a:noFill/>
                  <a:prstDash val="solid"/>
                </a:ln>
                <a:solidFill>
                  <a:srgbClr val="0070C0"/>
                </a:solidFill>
              </a:rPr>
              <a:t>https://home.cern/news/news/computing/computer-security-fighting-spam-boss-level</a:t>
            </a:r>
          </a:p>
        </p:txBody>
      </p:sp>
      <p:pic>
        <p:nvPicPr>
          <p:cNvPr id="8" name="Picture 7" descr="Cern scientists look at computer screens during LHC switch-on">
            <a:extLst>
              <a:ext uri="{FF2B5EF4-FFF2-40B4-BE49-F238E27FC236}">
                <a16:creationId xmlns:a16="http://schemas.microsoft.com/office/drawing/2014/main" id="{CCF2E347-D602-D260-AF62-C0D3001CC95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680958" y="1579680"/>
            <a:ext cx="1463041" cy="14630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Picture 17" descr="Logo, icon&#10;&#10;Description automatically generated">
            <a:extLst>
              <a:ext uri="{FF2B5EF4-FFF2-40B4-BE49-F238E27FC236}">
                <a16:creationId xmlns:a16="http://schemas.microsoft.com/office/drawing/2014/main" id="{1E6D674E-12D7-1A54-2731-C395DEBA2E49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alphaModFix/>
            <a:duotone>
              <a:prstClr val="black"/>
              <a:srgbClr val="0070C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artisticPlasticWrap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10"/>
              </a:ext>
            </a:extLst>
          </a:blip>
          <a:stretch>
            <a:fillRect/>
          </a:stretch>
        </p:blipFill>
        <p:spPr>
          <a:xfrm>
            <a:off x="7995585" y="-9029"/>
            <a:ext cx="1142650" cy="1142650"/>
          </a:xfrm>
          <a:prstGeom prst="rect">
            <a:avLst/>
          </a:prstGeom>
        </p:spPr>
      </p:pic>
      <p:pic>
        <p:nvPicPr>
          <p:cNvPr id="19" name="Picture 18" descr="Logo, icon&#10;&#10;Description automatically generated">
            <a:extLst>
              <a:ext uri="{FF2B5EF4-FFF2-40B4-BE49-F238E27FC236}">
                <a16:creationId xmlns:a16="http://schemas.microsoft.com/office/drawing/2014/main" id="{4D4AEF9B-B2D2-A7A7-801C-C84A2793F415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alphaModFix/>
            <a:duotone>
              <a:prstClr val="black"/>
              <a:srgbClr val="0070C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artisticPlasticWrap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10"/>
              </a:ext>
            </a:extLst>
          </a:blip>
          <a:stretch>
            <a:fillRect/>
          </a:stretch>
        </p:blipFill>
        <p:spPr>
          <a:xfrm>
            <a:off x="7625373" y="199220"/>
            <a:ext cx="1142650" cy="1142650"/>
          </a:xfrm>
          <a:prstGeom prst="rect">
            <a:avLst/>
          </a:prstGeom>
        </p:spPr>
      </p:pic>
      <p:pic>
        <p:nvPicPr>
          <p:cNvPr id="20" name="Picture 19" descr="Logo, icon&#10;&#10;Description automatically generated">
            <a:extLst>
              <a:ext uri="{FF2B5EF4-FFF2-40B4-BE49-F238E27FC236}">
                <a16:creationId xmlns:a16="http://schemas.microsoft.com/office/drawing/2014/main" id="{14E4FF04-AF28-AE14-927C-B45D2588906A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alphaModFix/>
            <a:duotone>
              <a:prstClr val="black"/>
              <a:srgbClr val="0070C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artisticPlasticWrap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10"/>
              </a:ext>
            </a:extLst>
          </a:blip>
          <a:stretch>
            <a:fillRect/>
          </a:stretch>
        </p:blipFill>
        <p:spPr>
          <a:xfrm>
            <a:off x="8105684" y="316044"/>
            <a:ext cx="1142650" cy="1142650"/>
          </a:xfrm>
          <a:prstGeom prst="rect">
            <a:avLst/>
          </a:prstGeom>
        </p:spPr>
      </p:pic>
      <p:pic>
        <p:nvPicPr>
          <p:cNvPr id="21" name="Picture 20" descr="Logo, icon&#10;&#10;Description automatically generated">
            <a:extLst>
              <a:ext uri="{FF2B5EF4-FFF2-40B4-BE49-F238E27FC236}">
                <a16:creationId xmlns:a16="http://schemas.microsoft.com/office/drawing/2014/main" id="{5AE54159-48D9-6871-4A54-DB3A47EE5682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alphaModFix/>
            <a:duotone>
              <a:prstClr val="black"/>
              <a:srgbClr val="0070C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artisticPlasticWrap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10"/>
              </a:ext>
            </a:extLst>
          </a:blip>
          <a:stretch>
            <a:fillRect/>
          </a:stretch>
        </p:blipFill>
        <p:spPr>
          <a:xfrm>
            <a:off x="7995585" y="1583128"/>
            <a:ext cx="1142650" cy="1142650"/>
          </a:xfrm>
          <a:prstGeom prst="rect">
            <a:avLst/>
          </a:prstGeom>
        </p:spPr>
      </p:pic>
      <p:pic>
        <p:nvPicPr>
          <p:cNvPr id="22" name="Picture 21" descr="Logo, icon&#10;&#10;Description automatically generated">
            <a:extLst>
              <a:ext uri="{FF2B5EF4-FFF2-40B4-BE49-F238E27FC236}">
                <a16:creationId xmlns:a16="http://schemas.microsoft.com/office/drawing/2014/main" id="{6B636A6D-5B5D-1711-957E-8FDA06F30228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alphaModFix/>
            <a:duotone>
              <a:prstClr val="black"/>
              <a:srgbClr val="0070C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artisticPlasticWrap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10"/>
              </a:ext>
            </a:extLst>
          </a:blip>
          <a:stretch>
            <a:fillRect/>
          </a:stretch>
        </p:blipFill>
        <p:spPr>
          <a:xfrm>
            <a:off x="7625373" y="1791377"/>
            <a:ext cx="1142650" cy="1142650"/>
          </a:xfrm>
          <a:prstGeom prst="rect">
            <a:avLst/>
          </a:prstGeom>
        </p:spPr>
      </p:pic>
      <p:pic>
        <p:nvPicPr>
          <p:cNvPr id="23" name="Picture 22" descr="Logo, icon&#10;&#10;Description automatically generated">
            <a:extLst>
              <a:ext uri="{FF2B5EF4-FFF2-40B4-BE49-F238E27FC236}">
                <a16:creationId xmlns:a16="http://schemas.microsoft.com/office/drawing/2014/main" id="{C3FF8A57-6F82-A9A4-0B63-9CDF54657D48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alphaModFix/>
            <a:duotone>
              <a:prstClr val="black"/>
              <a:srgbClr val="0070C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artisticPlasticWrap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10"/>
              </a:ext>
            </a:extLst>
          </a:blip>
          <a:stretch>
            <a:fillRect/>
          </a:stretch>
        </p:blipFill>
        <p:spPr>
          <a:xfrm>
            <a:off x="8105684" y="1908201"/>
            <a:ext cx="1142650" cy="1142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6270560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BFCC687E-37EB-F430-DAFD-732C673704A4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98"/>
            <a:ext cx="9144000" cy="461467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EB57F4E-AECD-416D-2D9A-E2C6E0A066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PenTests</a:t>
            </a:r>
            <a:r>
              <a:rPr lang="en-US" dirty="0"/>
              <a:t>, Reviews &amp; Consulting</a:t>
            </a:r>
          </a:p>
        </p:txBody>
      </p:sp>
      <p:sp>
        <p:nvSpPr>
          <p:cNvPr id="5" name="AutoShape 19">
            <a:extLst>
              <a:ext uri="{FF2B5EF4-FFF2-40B4-BE49-F238E27FC236}">
                <a16:creationId xmlns:a16="http://schemas.microsoft.com/office/drawing/2014/main" id="{42B50AD4-D0CA-D7D3-7958-6A3ED68DDB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" y="0"/>
            <a:ext cx="7680955" cy="2011680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en-GB" sz="2400" b="1" u="sng" dirty="0">
                <a:ln w="12700">
                  <a:noFill/>
                  <a:prstDash val="solid"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Automatic Vulnerability Scanning:</a:t>
            </a:r>
            <a:br>
              <a:rPr lang="en-GB" sz="2400" dirty="0">
                <a:ln w="12700">
                  <a:noFill/>
                  <a:prstDash val="solid"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2400" dirty="0">
                <a:ln w="12700">
                  <a:noFill/>
                  <a:prstDash val="solid"/>
                </a:ln>
                <a:solidFill>
                  <a:srgbClr val="0B38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Identifying weaknesses of endpoints &amp; servers,</a:t>
            </a:r>
            <a:br>
              <a:rPr lang="en-GB" sz="2400" dirty="0">
                <a:ln w="12700">
                  <a:noFill/>
                  <a:prstDash val="solid"/>
                </a:ln>
                <a:solidFill>
                  <a:srgbClr val="0B38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2400" dirty="0">
                <a:ln w="12700">
                  <a:noFill/>
                  <a:prstDash val="solid"/>
                </a:ln>
                <a:solidFill>
                  <a:srgbClr val="0B38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unused firewall openings, </a:t>
            </a:r>
            <a:r>
              <a:rPr lang="en-GB" sz="2400" dirty="0">
                <a:ln w="12700">
                  <a:noFill/>
                  <a:prstDash val="solid"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 well as exposed</a:t>
            </a:r>
            <a:br>
              <a:rPr lang="en-GB" sz="2400" dirty="0">
                <a:ln w="12700">
                  <a:noFill/>
                  <a:prstDash val="solid"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2400" dirty="0">
                <a:ln w="12700">
                  <a:noFill/>
                  <a:prstDash val="solid"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secrets and </a:t>
            </a:r>
            <a:r>
              <a:rPr lang="en-GB" sz="2400" dirty="0" err="1">
                <a:ln w="12700">
                  <a:noFill/>
                  <a:prstDash val="solid"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ransomwared</a:t>
            </a:r>
            <a:r>
              <a:rPr lang="en-GB" sz="2400" dirty="0">
                <a:ln w="12700">
                  <a:noFill/>
                  <a:prstDash val="solid"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files on file storages.</a:t>
            </a:r>
            <a:br>
              <a:rPr lang="en-GB" sz="2400" dirty="0">
                <a:ln w="12700">
                  <a:noFill/>
                  <a:prstDash val="solid"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1400" dirty="0">
                <a:ln w="12700">
                  <a:noFill/>
                  <a:prstDash val="solid"/>
                </a:ln>
                <a:solidFill>
                  <a:srgbClr val="0B38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~24k devices scanned per month; ~210 issues per month; ~12M </a:t>
            </a:r>
            <a:r>
              <a:rPr lang="en-GB" sz="1400" i="1" dirty="0">
                <a:ln w="12700">
                  <a:noFill/>
                  <a:prstDash val="solid"/>
                </a:ln>
                <a:solidFill>
                  <a:srgbClr val="0B38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EOS</a:t>
            </a:r>
            <a:r>
              <a:rPr lang="en-GB" sz="1400" dirty="0">
                <a:ln w="12700">
                  <a:noFill/>
                  <a:prstDash val="solid"/>
                </a:ln>
                <a:solidFill>
                  <a:srgbClr val="0B38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file actions analysed</a:t>
            </a:r>
          </a:p>
          <a:p>
            <a:pPr algn="r"/>
            <a:r>
              <a:rPr lang="en-GB" sz="1400" dirty="0">
                <a:ln w="12700">
                  <a:noFill/>
                  <a:prstDash val="solid"/>
                </a:ln>
                <a:solidFill>
                  <a:srgbClr val="0070C0"/>
                </a:solidFill>
              </a:rPr>
              <a:t>https://home.cern/news/news/computing/computer-security-time-spring-clean</a:t>
            </a:r>
          </a:p>
        </p:txBody>
      </p:sp>
      <p:sp>
        <p:nvSpPr>
          <p:cNvPr id="6" name="AutoShape 19">
            <a:extLst>
              <a:ext uri="{FF2B5EF4-FFF2-40B4-BE49-F238E27FC236}">
                <a16:creationId xmlns:a16="http://schemas.microsoft.com/office/drawing/2014/main" id="{14024BCA-404F-E2FB-F04C-B06CF3FC1C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8" y="2125615"/>
            <a:ext cx="7680954" cy="1463040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en-GB" sz="2400" b="1" u="sng" dirty="0">
                <a:ln w="12700">
                  <a:noFill/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Security Consultancy &amp; Reviews:</a:t>
            </a:r>
            <a:r>
              <a:rPr lang="en-GB" sz="2400" dirty="0">
                <a:ln w="12700">
                  <a:noFill/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Improving</a:t>
            </a:r>
            <a:br>
              <a:rPr lang="en-GB" sz="2400" dirty="0">
                <a:ln w="12700">
                  <a:noFill/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2400" dirty="0">
                <a:ln w="12700">
                  <a:noFill/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CERN’s security posture (via </a:t>
            </a:r>
            <a:r>
              <a:rPr lang="en-GB" sz="2400" i="1" dirty="0">
                <a:ln w="12700">
                  <a:noFill/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cloud/software license</a:t>
            </a:r>
            <a:br>
              <a:rPr lang="en-GB" sz="2400" i="1" dirty="0">
                <a:ln w="12700">
                  <a:noFill/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2400" i="1" dirty="0">
                <a:ln w="12700">
                  <a:noFill/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office, IT consultants, IT Architecture Review Board</a:t>
            </a:r>
            <a:r>
              <a:rPr lang="en-GB" sz="2400" dirty="0">
                <a:ln w="12700">
                  <a:noFill/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).</a:t>
            </a:r>
          </a:p>
          <a:p>
            <a:pPr algn="r"/>
            <a:r>
              <a:rPr lang="en-GB" sz="1400" dirty="0">
                <a:ln w="12700">
                  <a:noFill/>
                  <a:prstDash val="solid"/>
                </a:ln>
                <a:solidFill>
                  <a:srgbClr val="0B38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20-30 in-depth reviews per year</a:t>
            </a:r>
          </a:p>
          <a:p>
            <a:pPr algn="r"/>
            <a:endParaRPr lang="en-GB" sz="1400" dirty="0">
              <a:ln w="12700">
                <a:noFill/>
                <a:prstDash val="solid"/>
              </a:ln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AutoShape 19">
            <a:extLst>
              <a:ext uri="{FF2B5EF4-FFF2-40B4-BE49-F238E27FC236}">
                <a16:creationId xmlns:a16="http://schemas.microsoft.com/office/drawing/2014/main" id="{C62ECE62-3DA6-552D-0E5D-BB9ADD2E3E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-94292" y="3616560"/>
            <a:ext cx="7774954" cy="1005840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en-GB" sz="2400" b="1" u="sng" dirty="0">
                <a:ln w="12700">
                  <a:noFill/>
                  <a:prstDash val="solid"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Self-Security Assessment for Cloud Services:</a:t>
            </a:r>
            <a:br>
              <a:rPr lang="en-GB" sz="2400" dirty="0">
                <a:ln w="12700">
                  <a:noFill/>
                  <a:prstDash val="solid"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2300" dirty="0">
                <a:ln w="12700">
                  <a:noFill/>
                  <a:prstDash val="solid"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Providing metrics, guidelines &amp; controls for better security. </a:t>
            </a:r>
            <a:br>
              <a:rPr lang="en-GB" sz="2400" dirty="0">
                <a:ln w="12700">
                  <a:noFill/>
                  <a:prstDash val="solid"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1400" dirty="0">
                <a:ln w="12700">
                  <a:noFill/>
                  <a:prstDash val="solid"/>
                </a:ln>
                <a:solidFill>
                  <a:srgbClr val="0B38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Based on CISv8 standard. Prototype ready. Web-portal in development</a:t>
            </a:r>
          </a:p>
        </p:txBody>
      </p:sp>
      <p:pic>
        <p:nvPicPr>
          <p:cNvPr id="8" name="Picture 4" descr="https://mediastream.cern.ch/MediaArchive/Photo/Public/2012/1207154/1207154_04/1207154_04-A4-at-144-dpi.jpg">
            <a:extLst>
              <a:ext uri="{FF2B5EF4-FFF2-40B4-BE49-F238E27FC236}">
                <a16:creationId xmlns:a16="http://schemas.microsoft.com/office/drawing/2014/main" id="{C805252E-4B14-7AA1-A023-2E66A6BD49D3}"/>
              </a:ext>
            </a:extLst>
          </p:cNvPr>
          <p:cNvPicPr>
            <a:picLocks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680956" y="3150734"/>
            <a:ext cx="1463043" cy="1463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 descr="A picture containing text, indoor, scene, shop&#10;&#10;Description automatically generated">
            <a:extLst>
              <a:ext uri="{FF2B5EF4-FFF2-40B4-BE49-F238E27FC236}">
                <a16:creationId xmlns:a16="http://schemas.microsoft.com/office/drawing/2014/main" id="{CFFAD601-CE68-ED41-CA78-0DECBFB78F9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680957" y="0"/>
            <a:ext cx="1463041" cy="1463040"/>
          </a:xfrm>
          <a:prstGeom prst="rect">
            <a:avLst/>
          </a:prstGeom>
        </p:spPr>
      </p:pic>
      <p:pic>
        <p:nvPicPr>
          <p:cNvPr id="9" name="Picture 8" descr="Logo, icon&#10;&#10;Description automatically generated">
            <a:extLst>
              <a:ext uri="{FF2B5EF4-FFF2-40B4-BE49-F238E27FC236}">
                <a16:creationId xmlns:a16="http://schemas.microsoft.com/office/drawing/2014/main" id="{1B2AB1D2-DEEE-957F-A0E3-720C8CBE948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alphaModFix/>
            <a:duotone>
              <a:prstClr val="black"/>
              <a:srgbClr val="0070C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PlasticWrap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8"/>
              </a:ext>
            </a:extLst>
          </a:blip>
          <a:stretch>
            <a:fillRect/>
          </a:stretch>
        </p:blipFill>
        <p:spPr>
          <a:xfrm>
            <a:off x="7913416" y="90167"/>
            <a:ext cx="1142650" cy="1142650"/>
          </a:xfrm>
          <a:prstGeom prst="rect">
            <a:avLst/>
          </a:prstGeom>
        </p:spPr>
      </p:pic>
      <p:pic>
        <p:nvPicPr>
          <p:cNvPr id="15" name="Picture 14" descr="Logo, icon&#10;&#10;Description automatically generated">
            <a:extLst>
              <a:ext uri="{FF2B5EF4-FFF2-40B4-BE49-F238E27FC236}">
                <a16:creationId xmlns:a16="http://schemas.microsoft.com/office/drawing/2014/main" id="{FBF639F4-1BA2-CD51-28B5-16669246CB1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alphaModFix/>
            <a:duotone>
              <a:prstClr val="black"/>
              <a:srgbClr val="0070C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PlasticWrap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8"/>
              </a:ext>
            </a:extLst>
          </a:blip>
          <a:stretch>
            <a:fillRect/>
          </a:stretch>
        </p:blipFill>
        <p:spPr>
          <a:xfrm>
            <a:off x="7985543" y="3154677"/>
            <a:ext cx="1142650" cy="1142650"/>
          </a:xfrm>
          <a:prstGeom prst="rect">
            <a:avLst/>
          </a:prstGeom>
        </p:spPr>
      </p:pic>
      <p:pic>
        <p:nvPicPr>
          <p:cNvPr id="18" name="Picture 17" descr="Logo, icon&#10;&#10;Description automatically generated">
            <a:extLst>
              <a:ext uri="{FF2B5EF4-FFF2-40B4-BE49-F238E27FC236}">
                <a16:creationId xmlns:a16="http://schemas.microsoft.com/office/drawing/2014/main" id="{CCC5A67C-4942-772E-139B-7C4E0A7EA3B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alphaModFix/>
            <a:duotone>
              <a:prstClr val="black"/>
              <a:srgbClr val="0070C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PlasticWrap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8"/>
              </a:ext>
            </a:extLst>
          </a:blip>
          <a:stretch>
            <a:fillRect/>
          </a:stretch>
        </p:blipFill>
        <p:spPr>
          <a:xfrm>
            <a:off x="7615331" y="3362926"/>
            <a:ext cx="1142650" cy="1142650"/>
          </a:xfrm>
          <a:prstGeom prst="rect">
            <a:avLst/>
          </a:prstGeom>
        </p:spPr>
      </p:pic>
      <p:pic>
        <p:nvPicPr>
          <p:cNvPr id="19" name="Picture 18" descr="Logo, icon&#10;&#10;Description automatically generated">
            <a:extLst>
              <a:ext uri="{FF2B5EF4-FFF2-40B4-BE49-F238E27FC236}">
                <a16:creationId xmlns:a16="http://schemas.microsoft.com/office/drawing/2014/main" id="{7D266458-E18A-2FD8-3896-9EA2800E9BE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alphaModFix/>
            <a:duotone>
              <a:prstClr val="black"/>
              <a:srgbClr val="0070C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PlasticWrap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8"/>
              </a:ext>
            </a:extLst>
          </a:blip>
          <a:stretch>
            <a:fillRect/>
          </a:stretch>
        </p:blipFill>
        <p:spPr>
          <a:xfrm>
            <a:off x="8095642" y="3479750"/>
            <a:ext cx="1142650" cy="1142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2474808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DA8B8D3F-5A5B-B17C-C5C0-A069D3DE6F80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6" y="-898"/>
            <a:ext cx="9144000" cy="461467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EB57F4E-AECD-416D-2D9A-E2C6E0A066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Network Protection</a:t>
            </a:r>
          </a:p>
        </p:txBody>
      </p:sp>
      <p:sp>
        <p:nvSpPr>
          <p:cNvPr id="3" name="AutoShape 19">
            <a:extLst>
              <a:ext uri="{FF2B5EF4-FFF2-40B4-BE49-F238E27FC236}">
                <a16:creationId xmlns:a16="http://schemas.microsoft.com/office/drawing/2014/main" id="{73DC8ECA-D0C5-022A-AA63-1F8F5570E3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3039" y="11135"/>
            <a:ext cx="5777731" cy="1828800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GB" sz="2400" b="1" i="1" u="sng" dirty="0" err="1">
                <a:ln w="12700">
                  <a:noFill/>
                  <a:prstDash val="solid"/>
                </a:ln>
                <a:solidFill>
                  <a:srgbClr val="0B38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PaloAlto</a:t>
            </a:r>
            <a:r>
              <a:rPr lang="en-GB" sz="2400" b="1" u="sng" dirty="0">
                <a:ln w="12700">
                  <a:noFill/>
                  <a:prstDash val="solid"/>
                </a:ln>
                <a:solidFill>
                  <a:srgbClr val="0B38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Firewalling:</a:t>
            </a:r>
            <a:br>
              <a:rPr lang="en-GB" sz="2400" dirty="0">
                <a:ln w="12700">
                  <a:noFill/>
                  <a:prstDash val="solid"/>
                </a:ln>
                <a:solidFill>
                  <a:srgbClr val="0B38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2400" dirty="0">
                <a:ln w="12700">
                  <a:noFill/>
                  <a:prstDash val="solid"/>
                </a:ln>
                <a:solidFill>
                  <a:srgbClr val="0B38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Performing deep packet inspection and</a:t>
            </a:r>
            <a:br>
              <a:rPr lang="en-GB" sz="2400" dirty="0">
                <a:ln w="12700">
                  <a:noFill/>
                  <a:prstDash val="solid"/>
                </a:ln>
                <a:solidFill>
                  <a:srgbClr val="0B38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2400" dirty="0">
                <a:ln w="12700">
                  <a:noFill/>
                  <a:prstDash val="solid"/>
                </a:ln>
                <a:solidFill>
                  <a:srgbClr val="0B38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policy-based IP, domain &amp; URL blocking.</a:t>
            </a:r>
            <a:br>
              <a:rPr lang="en-GB" sz="2800" dirty="0">
                <a:ln w="12700">
                  <a:noFill/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1400" dirty="0">
                <a:ln w="12700">
                  <a:noFill/>
                  <a:prstDash val="solid"/>
                </a:ln>
                <a:solidFill>
                  <a:srgbClr val="0B38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&gt;2x 200Gbps (</a:t>
            </a:r>
            <a:r>
              <a:rPr lang="en-GB" sz="1400" dirty="0" err="1">
                <a:ln w="12700">
                  <a:noFill/>
                  <a:prstDash val="solid"/>
                </a:ln>
                <a:solidFill>
                  <a:srgbClr val="0B38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ingress+egress</a:t>
            </a:r>
            <a:r>
              <a:rPr lang="en-GB" sz="1400" dirty="0">
                <a:ln w="12700">
                  <a:noFill/>
                  <a:prstDash val="solid"/>
                </a:ln>
                <a:solidFill>
                  <a:srgbClr val="0B38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IPv4&amp;v6 monitored in-line</a:t>
            </a:r>
            <a:br>
              <a:rPr lang="en-GB" sz="2800" dirty="0">
                <a:ln w="12700">
                  <a:noFill/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1400" dirty="0">
                <a:ln w="12700">
                  <a:noFill/>
                  <a:prstDash val="solid"/>
                </a:ln>
                <a:solidFill>
                  <a:srgbClr val="0070C0"/>
                </a:solidFill>
              </a:rPr>
              <a:t>https://home.cern/news/news/computing/</a:t>
            </a:r>
            <a:br>
              <a:rPr lang="en-GB" sz="1400" dirty="0">
                <a:ln w="12700">
                  <a:noFill/>
                  <a:prstDash val="solid"/>
                </a:ln>
                <a:solidFill>
                  <a:srgbClr val="0070C0"/>
                </a:solidFill>
              </a:rPr>
            </a:br>
            <a:r>
              <a:rPr lang="en-GB" sz="1400" dirty="0">
                <a:ln w="12700">
                  <a:noFill/>
                  <a:prstDash val="solid"/>
                </a:ln>
                <a:solidFill>
                  <a:srgbClr val="0070C0"/>
                </a:solidFill>
              </a:rPr>
              <a:t>computer-security-</a:t>
            </a:r>
            <a:r>
              <a:rPr lang="en-GB" sz="1400" dirty="0" err="1">
                <a:ln w="12700">
                  <a:noFill/>
                  <a:prstDash val="solid"/>
                </a:ln>
                <a:solidFill>
                  <a:srgbClr val="0070C0"/>
                </a:solidFill>
              </a:rPr>
              <a:t>cerns</a:t>
            </a:r>
            <a:r>
              <a:rPr lang="en-GB" sz="1400" dirty="0">
                <a:ln w="12700">
                  <a:noFill/>
                  <a:prstDash val="solid"/>
                </a:ln>
                <a:solidFill>
                  <a:srgbClr val="0070C0"/>
                </a:solidFill>
              </a:rPr>
              <a:t>-new-first-line-defence </a:t>
            </a:r>
            <a:endParaRPr lang="en-GB" sz="2800" dirty="0">
              <a:ln w="12700">
                <a:noFill/>
                <a:prstDash val="solid"/>
              </a:ln>
              <a:solidFill>
                <a:srgbClr val="0070C0"/>
              </a:solidFill>
            </a:endParaRPr>
          </a:p>
        </p:txBody>
      </p:sp>
      <p:pic>
        <p:nvPicPr>
          <p:cNvPr id="4" name="Picture 3" descr="A picture containing text&#10;&#10;Description automatically generated">
            <a:extLst>
              <a:ext uri="{FF2B5EF4-FFF2-40B4-BE49-F238E27FC236}">
                <a16:creationId xmlns:a16="http://schemas.microsoft.com/office/drawing/2014/main" id="{DD6078D4-5947-4888-E424-AC54CF1F596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1579680"/>
            <a:ext cx="1463040" cy="1463040"/>
          </a:xfrm>
          <a:prstGeom prst="rect">
            <a:avLst/>
          </a:prstGeom>
        </p:spPr>
      </p:pic>
      <p:pic>
        <p:nvPicPr>
          <p:cNvPr id="5" name="Picture 4" descr="A picture containing text, mammal, sheep&#10;&#10;Description automatically generated">
            <a:extLst>
              <a:ext uri="{FF2B5EF4-FFF2-40B4-BE49-F238E27FC236}">
                <a16:creationId xmlns:a16="http://schemas.microsoft.com/office/drawing/2014/main" id="{EE180296-0987-F2F0-221F-8A322E19BB8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1"/>
            <a:ext cx="1463039" cy="1463040"/>
          </a:xfrm>
          <a:prstGeom prst="rect">
            <a:avLst/>
          </a:prstGeom>
          <a:solidFill>
            <a:schemeClr val="accent1"/>
          </a:solidFill>
        </p:spPr>
      </p:pic>
      <p:sp>
        <p:nvSpPr>
          <p:cNvPr id="7" name="AutoShape 19">
            <a:extLst>
              <a:ext uri="{FF2B5EF4-FFF2-40B4-BE49-F238E27FC236}">
                <a16:creationId xmlns:a16="http://schemas.microsoft.com/office/drawing/2014/main" id="{F0E1A578-9588-4FFC-D499-8C3BC5BBDD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3038" y="3951731"/>
            <a:ext cx="7680961" cy="548640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GB" sz="2400" b="1" u="sng" dirty="0" err="1">
                <a:ln w="12700">
                  <a:noFill/>
                  <a:prstDash val="solid"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pDNS</a:t>
            </a:r>
            <a:r>
              <a:rPr lang="en-GB" sz="2400" b="1" u="sng" dirty="0">
                <a:ln w="12700">
                  <a:noFill/>
                  <a:prstDash val="solid"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Containers:</a:t>
            </a:r>
            <a:r>
              <a:rPr lang="en-GB" sz="2400" dirty="0">
                <a:ln w="12700">
                  <a:noFill/>
                  <a:prstDash val="solid"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Helping WLCG sites to do alike. 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26B4C59-F239-E730-CF70-5F701B39543D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15199" y="11135"/>
            <a:ext cx="1828800" cy="27247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AutoShape 19">
            <a:extLst>
              <a:ext uri="{FF2B5EF4-FFF2-40B4-BE49-F238E27FC236}">
                <a16:creationId xmlns:a16="http://schemas.microsoft.com/office/drawing/2014/main" id="{20CEB36A-9BEF-0C25-76E7-996A761A0C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3040" y="2121116"/>
            <a:ext cx="7680960" cy="1550787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GB" sz="2400" b="1" u="sng" dirty="0">
                <a:ln w="12700">
                  <a:noFill/>
                  <a:prstDash val="solid"/>
                </a:ln>
                <a:solidFill>
                  <a:srgbClr val="0B38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DNS RPZ &amp; Firewall:</a:t>
            </a:r>
            <a:r>
              <a:rPr lang="en-GB" sz="2400" dirty="0">
                <a:ln w="12700">
                  <a:noFill/>
                  <a:prstDash val="solid"/>
                </a:ln>
                <a:solidFill>
                  <a:srgbClr val="0B38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Blocking</a:t>
            </a:r>
            <a:br>
              <a:rPr lang="en-GB" sz="2400" dirty="0">
                <a:ln w="12700">
                  <a:noFill/>
                  <a:prstDash val="solid"/>
                </a:ln>
                <a:solidFill>
                  <a:srgbClr val="0B38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2400" dirty="0">
                <a:ln w="12700">
                  <a:noFill/>
                  <a:prstDash val="solid"/>
                </a:ln>
                <a:solidFill>
                  <a:srgbClr val="0B38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malicious &amp; typo-squatting domains</a:t>
            </a:r>
            <a:br>
              <a:rPr lang="en-GB" sz="2400" dirty="0">
                <a:ln w="12700">
                  <a:noFill/>
                  <a:prstDash val="solid"/>
                </a:ln>
                <a:solidFill>
                  <a:srgbClr val="0B38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2400" dirty="0">
                <a:ln w="12700">
                  <a:noFill/>
                  <a:prstDash val="solid"/>
                </a:ln>
                <a:solidFill>
                  <a:srgbClr val="0B38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(with SWITCH). Ditto for 50+ CH &amp; F hospitals.</a:t>
            </a:r>
            <a:br>
              <a:rPr lang="en-GB" sz="2400" dirty="0">
                <a:ln w="12700">
                  <a:noFill/>
                  <a:prstDash val="solid"/>
                </a:ln>
                <a:solidFill>
                  <a:srgbClr val="0B38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1400" dirty="0">
                <a:ln w="12700">
                  <a:noFill/>
                  <a:prstDash val="solid"/>
                </a:ln>
                <a:solidFill>
                  <a:srgbClr val="0B38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~800 domains blocked by CERN, &gt;100/day by SWITCH. No hospital got </a:t>
            </a:r>
            <a:r>
              <a:rPr lang="en-GB" sz="1400" dirty="0" err="1">
                <a:ln w="12700">
                  <a:noFill/>
                  <a:prstDash val="solid"/>
                </a:ln>
                <a:solidFill>
                  <a:srgbClr val="0B38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ransomwared</a:t>
            </a:r>
            <a:r>
              <a:rPr lang="en-GB" sz="1400" dirty="0">
                <a:ln w="12700">
                  <a:noFill/>
                  <a:prstDash val="solid"/>
                </a:ln>
                <a:solidFill>
                  <a:srgbClr val="0B38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so far</a:t>
            </a:r>
          </a:p>
          <a:p>
            <a:r>
              <a:rPr lang="en-GB" sz="1400" dirty="0">
                <a:ln w="12700">
                  <a:noFill/>
                  <a:prstDash val="solid"/>
                </a:ln>
                <a:solidFill>
                  <a:srgbClr val="0070C0"/>
                </a:solidFill>
              </a:rPr>
              <a:t>https://home.cern/news/news/computing/computer-security-when-cernch-not-cern</a:t>
            </a:r>
            <a:endParaRPr lang="en-GB" sz="2400" dirty="0">
              <a:ln w="12700">
                <a:noFill/>
                <a:prstDash val="solid"/>
              </a:ln>
              <a:solidFill>
                <a:srgbClr val="0B387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6" name="Picture 15" descr="Logo, icon&#10;&#10;Description automatically generated">
            <a:extLst>
              <a:ext uri="{FF2B5EF4-FFF2-40B4-BE49-F238E27FC236}">
                <a16:creationId xmlns:a16="http://schemas.microsoft.com/office/drawing/2014/main" id="{65EC8747-D01F-7789-F7F4-1C06C5E1AD9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alphaModFix/>
            <a:duotone>
              <a:prstClr val="black"/>
              <a:srgbClr val="0070C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artisticPlasticWrap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9"/>
              </a:ext>
            </a:extLst>
          </a:blip>
          <a:stretch>
            <a:fillRect/>
          </a:stretch>
        </p:blipFill>
        <p:spPr>
          <a:xfrm>
            <a:off x="-45921" y="10958"/>
            <a:ext cx="1142650" cy="1142650"/>
          </a:xfrm>
          <a:prstGeom prst="rect">
            <a:avLst/>
          </a:prstGeom>
        </p:spPr>
      </p:pic>
      <p:pic>
        <p:nvPicPr>
          <p:cNvPr id="17" name="Picture 16" descr="Logo, icon&#10;&#10;Description automatically generated">
            <a:extLst>
              <a:ext uri="{FF2B5EF4-FFF2-40B4-BE49-F238E27FC236}">
                <a16:creationId xmlns:a16="http://schemas.microsoft.com/office/drawing/2014/main" id="{6E401964-BE73-9D23-9088-8A0DAA651B51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alphaModFix/>
            <a:duotone>
              <a:prstClr val="black"/>
              <a:srgbClr val="0070C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artisticPlasticWrap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9"/>
              </a:ext>
            </a:extLst>
          </a:blip>
          <a:stretch>
            <a:fillRect/>
          </a:stretch>
        </p:blipFill>
        <p:spPr>
          <a:xfrm>
            <a:off x="428814" y="290995"/>
            <a:ext cx="1142650" cy="1142650"/>
          </a:xfrm>
          <a:prstGeom prst="rect">
            <a:avLst/>
          </a:prstGeom>
        </p:spPr>
      </p:pic>
      <p:pic>
        <p:nvPicPr>
          <p:cNvPr id="18" name="Picture 17" descr="Logo, icon&#10;&#10;Description automatically generated">
            <a:extLst>
              <a:ext uri="{FF2B5EF4-FFF2-40B4-BE49-F238E27FC236}">
                <a16:creationId xmlns:a16="http://schemas.microsoft.com/office/drawing/2014/main" id="{E3C110F4-8F02-DBB0-C932-D4D33DA70FA4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alphaModFix/>
            <a:duotone>
              <a:prstClr val="black"/>
              <a:srgbClr val="0070C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artisticPlasticWrap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9"/>
              </a:ext>
            </a:extLst>
          </a:blip>
          <a:stretch>
            <a:fillRect/>
          </a:stretch>
        </p:blipFill>
        <p:spPr>
          <a:xfrm>
            <a:off x="-54799" y="1599527"/>
            <a:ext cx="1142650" cy="1142650"/>
          </a:xfrm>
          <a:prstGeom prst="rect">
            <a:avLst/>
          </a:prstGeom>
        </p:spPr>
      </p:pic>
      <p:pic>
        <p:nvPicPr>
          <p:cNvPr id="19" name="Picture 18" descr="Logo, icon&#10;&#10;Description automatically generated">
            <a:extLst>
              <a:ext uri="{FF2B5EF4-FFF2-40B4-BE49-F238E27FC236}">
                <a16:creationId xmlns:a16="http://schemas.microsoft.com/office/drawing/2014/main" id="{6F4F9D43-3A8D-B881-96F7-4CFB15072411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alphaModFix/>
            <a:duotone>
              <a:prstClr val="black"/>
              <a:srgbClr val="0070C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artisticPlasticWrap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9"/>
              </a:ext>
            </a:extLst>
          </a:blip>
          <a:stretch>
            <a:fillRect/>
          </a:stretch>
        </p:blipFill>
        <p:spPr>
          <a:xfrm>
            <a:off x="419936" y="1879564"/>
            <a:ext cx="1142650" cy="1142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055861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546" name="Picture 2" descr="Cern scientists look at computer screens during LHC switch-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1" y="2366524"/>
            <a:ext cx="4571999" cy="22522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562" name="Picture 18" descr="http://mediaarchive.cern.ch/MediaArchive/Photo/Public/2005/0507030/0507030_06/0507030_06-A5-at-72-dpi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4572000" cy="23665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572000" y="-124287"/>
            <a:ext cx="4571999" cy="2494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4" descr="https://mediastream.cern.ch/MediaArchive/Photo/Public/2012/1207154/1207154_04/1207154_04-A4-at-144-dpi.jpg"/>
          <p:cNvPicPr>
            <a:picLocks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1" y="2366523"/>
            <a:ext cx="4572000" cy="2252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Four Sectors of Operation</a:t>
            </a:r>
          </a:p>
        </p:txBody>
      </p:sp>
    </p:spTree>
    <p:extLst>
      <p:ext uri="{BB962C8B-B14F-4D97-AF65-F5344CB8AC3E}">
        <p14:creationId xmlns:p14="http://schemas.microsoft.com/office/powerpoint/2010/main" val="2831720482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8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85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08435CB6-9318-C9A5-5AA9-4ED89BD642E4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98"/>
            <a:ext cx="9144000" cy="461467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EB57F4E-AECD-416D-2D9A-E2C6E0A066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Software Security</a:t>
            </a:r>
          </a:p>
        </p:txBody>
      </p:sp>
      <p:pic>
        <p:nvPicPr>
          <p:cNvPr id="3" name="Picture 2" descr="Text, letter&#10;&#10;Description automatically generated">
            <a:extLst>
              <a:ext uri="{FF2B5EF4-FFF2-40B4-BE49-F238E27FC236}">
                <a16:creationId xmlns:a16="http://schemas.microsoft.com/office/drawing/2014/main" id="{30E59E44-2933-C35C-1C5F-C1BDD903C9D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3152253"/>
            <a:ext cx="1463039" cy="1463040"/>
          </a:xfrm>
          <a:prstGeom prst="rect">
            <a:avLst/>
          </a:prstGeom>
        </p:spPr>
      </p:pic>
      <p:sp>
        <p:nvSpPr>
          <p:cNvPr id="4" name="AutoShape 19">
            <a:extLst>
              <a:ext uri="{FF2B5EF4-FFF2-40B4-BE49-F238E27FC236}">
                <a16:creationId xmlns:a16="http://schemas.microsoft.com/office/drawing/2014/main" id="{8C74A1E2-8A8D-A956-0AD0-13E5EED7BE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3038" y="2317365"/>
            <a:ext cx="7670326" cy="2103120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GB" sz="2400" b="1" u="sng" dirty="0">
                <a:ln w="12700">
                  <a:noFill/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Software-Bill-of-Materials (SBOM):</a:t>
            </a:r>
            <a:endParaRPr lang="en-GB" sz="2400" dirty="0">
              <a:ln w="12700">
                <a:noFill/>
                <a:prstDash val="solid"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GB" sz="2400" dirty="0">
                <a:ln w="12700">
                  <a:noFill/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Pushing for a curation service to avoid</a:t>
            </a:r>
            <a:br>
              <a:rPr lang="en-GB" sz="2400" dirty="0">
                <a:ln w="12700">
                  <a:noFill/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2400" dirty="0">
                <a:ln w="12700">
                  <a:noFill/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(automatic) downloading of</a:t>
            </a:r>
            <a:br>
              <a:rPr lang="en-GB" sz="2400" dirty="0">
                <a:ln w="12700">
                  <a:noFill/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2400" dirty="0">
                <a:ln w="12700">
                  <a:noFill/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malicious libraries, packages, containers &amp; VMs.</a:t>
            </a:r>
            <a:br>
              <a:rPr lang="en-GB" sz="2400" dirty="0">
                <a:ln w="12700">
                  <a:noFill/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2400" dirty="0">
                <a:ln w="12700">
                  <a:noFill/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Document dependency trees and license constraints.</a:t>
            </a:r>
          </a:p>
          <a:p>
            <a:r>
              <a:rPr lang="en-GB" sz="1400" dirty="0">
                <a:ln w="12700">
                  <a:noFill/>
                  <a:prstDash val="solid"/>
                </a:ln>
                <a:solidFill>
                  <a:srgbClr val="0070C0"/>
                </a:solidFill>
              </a:rPr>
              <a:t>https://home.cern/news/news/computing/computer-security-when-your-restaurant-turns-sour</a:t>
            </a:r>
          </a:p>
        </p:txBody>
      </p:sp>
      <p:sp>
        <p:nvSpPr>
          <p:cNvPr id="5" name="AutoShape 19">
            <a:extLst>
              <a:ext uri="{FF2B5EF4-FFF2-40B4-BE49-F238E27FC236}">
                <a16:creationId xmlns:a16="http://schemas.microsoft.com/office/drawing/2014/main" id="{6F83AFF5-9987-B497-4D4B-DCE50CC10B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3039" y="256101"/>
            <a:ext cx="7670325" cy="1371600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GB" sz="2400" b="1" u="sng" dirty="0">
                <a:ln w="12700">
                  <a:noFill/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Code / </a:t>
            </a:r>
            <a:r>
              <a:rPr lang="en-GB" sz="2400" b="1" u="sng" dirty="0">
                <a:ln w="12700">
                  <a:noFill/>
                  <a:prstDash val="solid"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Container </a:t>
            </a:r>
            <a:r>
              <a:rPr lang="en-GB" sz="2400" b="1" u="sng" dirty="0">
                <a:ln w="12700">
                  <a:noFill/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Scanning:</a:t>
            </a:r>
            <a:br>
              <a:rPr lang="en-GB" sz="2400" dirty="0">
                <a:ln w="12700">
                  <a:noFill/>
                  <a:prstDash val="solid"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2400" dirty="0">
                <a:ln w="12700">
                  <a:noFill/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Deploying </a:t>
            </a:r>
            <a:r>
              <a:rPr lang="en-GB" sz="2400" i="1" dirty="0">
                <a:ln w="12700">
                  <a:noFill/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GitLab/</a:t>
            </a:r>
            <a:r>
              <a:rPr lang="en-GB" sz="2400" i="1" dirty="0" err="1">
                <a:ln w="12700">
                  <a:noFill/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GitCI</a:t>
            </a:r>
            <a:r>
              <a:rPr lang="en-GB" sz="2400" i="1" dirty="0">
                <a:ln w="12700">
                  <a:noFill/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2400" dirty="0">
                <a:ln w="12700">
                  <a:noFill/>
                  <a:prstDash val="solid"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</a:t>
            </a:r>
            <a:r>
              <a:rPr lang="en-GB" sz="2400" i="1" dirty="0">
                <a:ln w="12700">
                  <a:noFill/>
                  <a:prstDash val="solid"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Harbor</a:t>
            </a:r>
            <a:r>
              <a:rPr lang="en-GB" sz="2400" dirty="0">
                <a:ln w="12700">
                  <a:noFill/>
                  <a:prstDash val="solid"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2400" dirty="0">
                <a:ln w="12700">
                  <a:noFill/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security features (SAST/DAST/…).</a:t>
            </a:r>
          </a:p>
          <a:p>
            <a:pPr lvl="0"/>
            <a:r>
              <a:rPr lang="en-GB" sz="1400" dirty="0">
                <a:ln w="12700">
                  <a:noFill/>
                  <a:prstDash val="solid"/>
                </a:ln>
                <a:solidFill>
                  <a:srgbClr val="0070C0"/>
                </a:solidFill>
              </a:rPr>
              <a:t>https://home.cern/news/news/computing/computer-security-avoiding-salmonella-your-code</a:t>
            </a:r>
            <a:endParaRPr lang="en-GB" sz="2400" dirty="0">
              <a:ln w="12700">
                <a:noFill/>
                <a:prstDash val="solid"/>
              </a:ln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5" descr="Logo, icon&#10;&#10;Description automatically generated">
            <a:extLst>
              <a:ext uri="{FF2B5EF4-FFF2-40B4-BE49-F238E27FC236}">
                <a16:creationId xmlns:a16="http://schemas.microsoft.com/office/drawing/2014/main" id="{4B7CAC10-4E51-C89A-DE65-FE9EE8904BF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alphaModFix/>
            <a:duotone>
              <a:prstClr val="black"/>
              <a:srgbClr val="0070C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PlasticWrap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7"/>
              </a:ext>
            </a:extLst>
          </a:blip>
          <a:stretch>
            <a:fillRect/>
          </a:stretch>
        </p:blipFill>
        <p:spPr>
          <a:xfrm>
            <a:off x="-15998" y="3144147"/>
            <a:ext cx="1142650" cy="1142650"/>
          </a:xfrm>
          <a:prstGeom prst="rect">
            <a:avLst/>
          </a:prstGeom>
        </p:spPr>
      </p:pic>
      <p:pic>
        <p:nvPicPr>
          <p:cNvPr id="8" name="Picture 7" descr="Logo, icon&#10;&#10;Description automatically generated">
            <a:extLst>
              <a:ext uri="{FF2B5EF4-FFF2-40B4-BE49-F238E27FC236}">
                <a16:creationId xmlns:a16="http://schemas.microsoft.com/office/drawing/2014/main" id="{209FFA45-4892-B7AC-B9EE-38CD417687C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alphaModFix/>
            <a:duotone>
              <a:prstClr val="black"/>
              <a:srgbClr val="0070C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PlasticWrap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7"/>
              </a:ext>
            </a:extLst>
          </a:blip>
          <a:stretch>
            <a:fillRect/>
          </a:stretch>
        </p:blipFill>
        <p:spPr>
          <a:xfrm>
            <a:off x="458737" y="3424184"/>
            <a:ext cx="1142650" cy="1142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4843599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Orchestration (the “SOC”)</a:t>
            </a:r>
          </a:p>
        </p:txBody>
      </p:sp>
      <p:pic>
        <p:nvPicPr>
          <p:cNvPr id="8" name="Picture 7" descr="Timeline&#10;&#10;Description automatically generated">
            <a:extLst>
              <a:ext uri="{FF2B5EF4-FFF2-40B4-BE49-F238E27FC236}">
                <a16:creationId xmlns:a16="http://schemas.microsoft.com/office/drawing/2014/main" id="{412AEAE6-0C89-4B13-C6E1-2A9FB665213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462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9123938"/>
      </p:ext>
    </p:extLst>
  </p:cSld>
  <p:clrMapOvr>
    <a:masterClrMapping/>
  </p:clrMapOvr>
  <p:transition spd="med">
    <p:pull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Timeline&#10;&#10;Description automatically generated">
            <a:extLst>
              <a:ext uri="{FF2B5EF4-FFF2-40B4-BE49-F238E27FC236}">
                <a16:creationId xmlns:a16="http://schemas.microsoft.com/office/drawing/2014/main" id="{61BE5255-DA99-1594-F053-1784946285B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4622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Threat Intelligence</a:t>
            </a:r>
          </a:p>
        </p:txBody>
      </p:sp>
      <p:sp>
        <p:nvSpPr>
          <p:cNvPr id="6" name="AutoShape 19">
            <a:extLst>
              <a:ext uri="{FF2B5EF4-FFF2-40B4-BE49-F238E27FC236}">
                <a16:creationId xmlns:a16="http://schemas.microsoft.com/office/drawing/2014/main" id="{EB468330-FF1F-F6CB-221D-8712F0D7A1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0114" y="-1"/>
            <a:ext cx="4248978" cy="1554480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GB" sz="2400" dirty="0">
                <a:ln w="12700">
                  <a:noFill/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e.g. IPs, domains, file hashes</a:t>
            </a:r>
            <a:br>
              <a:rPr lang="en-GB" sz="2400" dirty="0">
                <a:ln w="12700">
                  <a:noFill/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2400" dirty="0">
                <a:ln w="12700">
                  <a:noFill/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from our peers and </a:t>
            </a:r>
            <a:r>
              <a:rPr lang="en-GB" sz="2400" i="1" dirty="0" err="1">
                <a:ln w="12700">
                  <a:noFill/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Prodaft</a:t>
            </a:r>
            <a:r>
              <a:rPr lang="en-GB" sz="2400" dirty="0">
                <a:ln w="12700">
                  <a:noFill/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plus the </a:t>
            </a:r>
            <a:r>
              <a:rPr lang="en-GB" sz="2400" i="1" dirty="0">
                <a:ln w="12700">
                  <a:noFill/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IWF</a:t>
            </a:r>
            <a:r>
              <a:rPr lang="en-GB" sz="2400" dirty="0">
                <a:ln w="12700">
                  <a:noFill/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on CSAM</a:t>
            </a:r>
            <a:br>
              <a:rPr lang="en-GB" sz="2400" dirty="0">
                <a:ln w="12700">
                  <a:noFill/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2400" dirty="0">
                <a:ln w="12700">
                  <a:noFill/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(child sexual abuse material).</a:t>
            </a:r>
            <a:endParaRPr lang="en-GB" sz="1400" dirty="0">
              <a:ln w="12700">
                <a:noFill/>
                <a:prstDash val="solid"/>
              </a:ln>
              <a:solidFill>
                <a:srgbClr val="00B050"/>
              </a:solidFill>
            </a:endParaRPr>
          </a:p>
        </p:txBody>
      </p:sp>
      <p:sp>
        <p:nvSpPr>
          <p:cNvPr id="7" name="AutoShape 19">
            <a:extLst>
              <a:ext uri="{FF2B5EF4-FFF2-40B4-BE49-F238E27FC236}">
                <a16:creationId xmlns:a16="http://schemas.microsoft.com/office/drawing/2014/main" id="{330B1F95-4DD0-B3FA-0A11-2E7DEC6BB1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601"/>
            <a:ext cx="2499360" cy="1554480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en-GB" sz="2400" b="1" u="sng" dirty="0" err="1">
                <a:ln w="12700">
                  <a:noFill/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ThreatIntel</a:t>
            </a:r>
            <a:r>
              <a:rPr lang="en-GB" sz="2400" b="1" u="sng" dirty="0">
                <a:ln w="12700">
                  <a:noFill/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 algn="r"/>
            <a:r>
              <a:rPr lang="en-GB" sz="2400" dirty="0">
                <a:ln w="12700">
                  <a:noFill/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Obtaining high-quality Indicators of Compromise.</a:t>
            </a:r>
          </a:p>
        </p:txBody>
      </p:sp>
      <p:sp>
        <p:nvSpPr>
          <p:cNvPr id="5" name="AutoShape 19">
            <a:extLst>
              <a:ext uri="{FF2B5EF4-FFF2-40B4-BE49-F238E27FC236}">
                <a16:creationId xmlns:a16="http://schemas.microsoft.com/office/drawing/2014/main" id="{F9EA8E41-4154-BD90-74FB-C2E287BAF7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4908" y="2153520"/>
            <a:ext cx="9144000" cy="2468880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GB" sz="2400" b="1" u="sng" dirty="0">
                <a:ln w="12700">
                  <a:noFill/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Collaboration:</a:t>
            </a:r>
            <a:r>
              <a:rPr lang="en-GB" sz="2400" dirty="0">
                <a:ln w="12700">
                  <a:noFill/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Acting as a trusted, neutral broker,</a:t>
            </a:r>
            <a:br>
              <a:rPr lang="en-GB" sz="2400" dirty="0">
                <a:ln w="12700">
                  <a:noFill/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2400" dirty="0">
                <a:ln w="12700">
                  <a:noFill/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aiming at fostering cooperation and trust in our community:</a:t>
            </a:r>
            <a:br>
              <a:rPr lang="en-GB" sz="2400" dirty="0">
                <a:ln w="12700">
                  <a:noFill/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2400" i="1" dirty="0">
                <a:ln w="12700">
                  <a:noFill/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WLCG/EGI/OSG</a:t>
            </a:r>
            <a:r>
              <a:rPr lang="en-GB" sz="2400" dirty="0">
                <a:ln w="12700">
                  <a:noFill/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GB" sz="2400" i="1" dirty="0">
                <a:ln w="12700">
                  <a:noFill/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SWITCH</a:t>
            </a:r>
            <a:r>
              <a:rPr lang="en-GB" sz="2400" dirty="0">
                <a:ln w="12700">
                  <a:noFill/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(CH), </a:t>
            </a:r>
            <a:r>
              <a:rPr lang="en-GB" sz="2400" i="1" dirty="0">
                <a:ln w="12700">
                  <a:noFill/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REN-ISAC</a:t>
            </a:r>
            <a:r>
              <a:rPr lang="en-GB" sz="2400" dirty="0">
                <a:ln w="12700">
                  <a:noFill/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(5-eyes); +Governments: </a:t>
            </a:r>
            <a:r>
              <a:rPr lang="en-GB" sz="2400" i="1" dirty="0">
                <a:ln w="12700">
                  <a:noFill/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MELANI</a:t>
            </a:r>
            <a:r>
              <a:rPr lang="en-GB" sz="2400" dirty="0">
                <a:ln w="12700">
                  <a:noFill/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(CH), </a:t>
            </a:r>
            <a:r>
              <a:rPr lang="en-GB" sz="2400" i="1" dirty="0">
                <a:ln w="12700">
                  <a:noFill/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ANSSI</a:t>
            </a:r>
            <a:r>
              <a:rPr lang="en-GB" sz="2400" dirty="0">
                <a:ln w="12700">
                  <a:noFill/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(F), </a:t>
            </a:r>
            <a:r>
              <a:rPr lang="en-GB" sz="2400" i="1" dirty="0">
                <a:ln w="12700">
                  <a:noFill/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CH-CERTs</a:t>
            </a:r>
            <a:r>
              <a:rPr lang="en-GB" sz="2400" dirty="0">
                <a:ln w="12700">
                  <a:noFill/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;</a:t>
            </a:r>
            <a:br>
              <a:rPr lang="en-GB" sz="2400" dirty="0">
                <a:ln w="12700">
                  <a:noFill/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2400" dirty="0">
                <a:ln w="12700">
                  <a:noFill/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+Law enforcement: </a:t>
            </a:r>
            <a:r>
              <a:rPr lang="en-GB" sz="2400" i="1" dirty="0">
                <a:ln w="12700">
                  <a:noFill/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Interpol</a:t>
            </a:r>
            <a:r>
              <a:rPr lang="en-GB" sz="2400" dirty="0">
                <a:ln w="12700">
                  <a:noFill/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GB" sz="2400" i="1" dirty="0">
                <a:ln w="12700">
                  <a:noFill/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Europol</a:t>
            </a:r>
            <a:r>
              <a:rPr lang="en-GB" sz="2400" dirty="0">
                <a:ln w="12700">
                  <a:noFill/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GB" sz="2400" i="1" dirty="0">
                <a:ln w="12700">
                  <a:noFill/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FBI</a:t>
            </a:r>
            <a:r>
              <a:rPr lang="en-GB" sz="2400" dirty="0">
                <a:ln w="12700">
                  <a:noFill/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GB" sz="2400" i="1" dirty="0">
                <a:ln w="12700">
                  <a:noFill/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CISA</a:t>
            </a:r>
            <a:r>
              <a:rPr lang="en-GB" sz="2400" dirty="0">
                <a:ln w="12700">
                  <a:noFill/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local police;</a:t>
            </a:r>
            <a:br>
              <a:rPr lang="en-GB" sz="2400" dirty="0">
                <a:ln w="12700">
                  <a:noFill/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2400" dirty="0">
                <a:ln w="12700">
                  <a:noFill/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+Int’l org’s: </a:t>
            </a:r>
            <a:r>
              <a:rPr lang="en-GB" sz="2400" i="1" dirty="0">
                <a:ln w="12700">
                  <a:noFill/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GISSIG/UNISSIG</a:t>
            </a:r>
            <a:r>
              <a:rPr lang="en-GB" sz="2400" dirty="0">
                <a:ln w="12700">
                  <a:noFill/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; and with security vendors.</a:t>
            </a:r>
            <a:br>
              <a:rPr lang="en-GB" dirty="0">
                <a:ln w="12700">
                  <a:noFill/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1400" dirty="0" err="1">
                <a:ln w="12700">
                  <a:noFill/>
                  <a:prstDash val="solid"/>
                </a:ln>
                <a:solidFill>
                  <a:srgbClr val="0B38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P.ex</a:t>
            </a:r>
            <a:r>
              <a:rPr lang="en-GB" sz="1400" dirty="0">
                <a:ln w="12700">
                  <a:noFill/>
                  <a:prstDash val="solid"/>
                </a:ln>
                <a:solidFill>
                  <a:srgbClr val="0B38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en-GB" sz="1400">
                <a:ln w="12700">
                  <a:noFill/>
                  <a:prstDash val="solid"/>
                </a:ln>
                <a:solidFill>
                  <a:srgbClr val="0B38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120</a:t>
            </a:r>
            <a:r>
              <a:rPr lang="en-GB" sz="1400" dirty="0">
                <a:ln w="12700">
                  <a:noFill/>
                  <a:prstDash val="solid"/>
                </a:ln>
                <a:solidFill>
                  <a:srgbClr val="0B38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 universities world-wide notified this year of ransomware preparations in their IT infrastructure</a:t>
            </a:r>
          </a:p>
        </p:txBody>
      </p:sp>
      <p:sp>
        <p:nvSpPr>
          <p:cNvPr id="8" name="AutoShape 19">
            <a:extLst>
              <a:ext uri="{FF2B5EF4-FFF2-40B4-BE49-F238E27FC236}">
                <a16:creationId xmlns:a16="http://schemas.microsoft.com/office/drawing/2014/main" id="{6B1D8CE0-4B7F-8403-D52D-BE16759C68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4908" y="1499479"/>
            <a:ext cx="9144000" cy="521345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GB" sz="1400" dirty="0">
                <a:ln w="12700">
                  <a:noFill/>
                  <a:prstDash val="solid"/>
                </a:ln>
                <a:solidFill>
                  <a:srgbClr val="0B38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~15M </a:t>
            </a:r>
            <a:r>
              <a:rPr lang="en-GB" sz="1400" dirty="0" err="1">
                <a:ln w="12700">
                  <a:noFill/>
                  <a:prstDash val="solid"/>
                </a:ln>
                <a:solidFill>
                  <a:srgbClr val="0B38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IoCs</a:t>
            </a:r>
            <a:r>
              <a:rPr lang="en-GB" sz="1400" dirty="0">
                <a:ln w="12700">
                  <a:noFill/>
                  <a:prstDash val="solid"/>
                </a:ln>
                <a:solidFill>
                  <a:srgbClr val="0B38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shared with 1000+ peer organizations; 100k+ </a:t>
            </a:r>
            <a:r>
              <a:rPr lang="en-GB" sz="1400" dirty="0" err="1">
                <a:ln w="12700">
                  <a:noFill/>
                  <a:prstDash val="solid"/>
                </a:ln>
                <a:solidFill>
                  <a:srgbClr val="0B38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IoCs</a:t>
            </a:r>
            <a:r>
              <a:rPr lang="en-GB" sz="1400" dirty="0">
                <a:ln w="12700">
                  <a:noFill/>
                  <a:prstDash val="solid"/>
                </a:ln>
                <a:solidFill>
                  <a:srgbClr val="0B38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currently actively monitored </a:t>
            </a:r>
            <a:br>
              <a:rPr lang="en-GB" sz="1400" dirty="0">
                <a:ln w="12700">
                  <a:noFill/>
                  <a:prstDash val="solid"/>
                </a:ln>
                <a:solidFill>
                  <a:srgbClr val="0B38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1400" dirty="0">
                <a:ln w="12700">
                  <a:noFill/>
                  <a:prstDash val="solid"/>
                </a:ln>
                <a:solidFill>
                  <a:srgbClr val="0070C0"/>
                </a:solidFill>
              </a:rPr>
              <a:t>https://home.cern/news/news/computing/computer-security-protective-intelligence</a:t>
            </a:r>
            <a:endParaRPr lang="en-GB" sz="1400" dirty="0">
              <a:ln w="12700">
                <a:noFill/>
                <a:prstDash val="solid"/>
              </a:ln>
              <a:solidFill>
                <a:srgbClr val="0B387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7" name="Picture 16" descr="Timeline&#10;&#10;Description automatically generated">
            <a:extLst>
              <a:ext uri="{FF2B5EF4-FFF2-40B4-BE49-F238E27FC236}">
                <a16:creationId xmlns:a16="http://schemas.microsoft.com/office/drawing/2014/main" id="{D3251BF2-442C-A18B-8A98-CDF9E465F51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517832" y="-2380"/>
            <a:ext cx="2380754" cy="1501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4698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5" grpId="0"/>
      <p:bldP spid="8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imeline&#10;&#10;Description automatically generated">
            <a:extLst>
              <a:ext uri="{FF2B5EF4-FFF2-40B4-BE49-F238E27FC236}">
                <a16:creationId xmlns:a16="http://schemas.microsoft.com/office/drawing/2014/main" id="{EAB09A6C-5682-A77F-5896-FC3BE50470D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4622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Intrusion Detection</a:t>
            </a:r>
          </a:p>
        </p:txBody>
      </p:sp>
      <p:sp>
        <p:nvSpPr>
          <p:cNvPr id="17" name="AutoShape 19">
            <a:extLst>
              <a:ext uri="{FF2B5EF4-FFF2-40B4-BE49-F238E27FC236}">
                <a16:creationId xmlns:a16="http://schemas.microsoft.com/office/drawing/2014/main" id="{DE284860-B274-DD8A-7909-601F46B577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91738" y="481543"/>
            <a:ext cx="6652262" cy="3659313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GB" sz="2400" b="1" u="sng" dirty="0">
                <a:ln w="12700">
                  <a:noFill/>
                  <a:prstDash val="solid"/>
                </a:ln>
                <a:solidFill>
                  <a:srgbClr val="0B38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Ingestion, Processing &amp; Storage:</a:t>
            </a:r>
            <a:br>
              <a:rPr lang="en-GB" sz="2400" dirty="0">
                <a:ln w="12700">
                  <a:noFill/>
                  <a:prstDash val="solid"/>
                </a:ln>
                <a:solidFill>
                  <a:srgbClr val="0B38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2400" dirty="0">
                <a:ln w="12700">
                  <a:noFill/>
                  <a:prstDash val="solid"/>
                </a:ln>
                <a:solidFill>
                  <a:srgbClr val="0B38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Monitoring traffic at the Internet &amp; TN gates,</a:t>
            </a:r>
            <a:br>
              <a:rPr lang="en-GB" sz="2400" dirty="0">
                <a:ln w="12700">
                  <a:noFill/>
                  <a:prstDash val="solid"/>
                </a:ln>
                <a:solidFill>
                  <a:srgbClr val="0B38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2400" dirty="0">
                <a:ln w="12700">
                  <a:noFill/>
                  <a:prstDash val="solid"/>
                </a:ln>
                <a:solidFill>
                  <a:srgbClr val="0B38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DNS requests, CERN SSO logins,</a:t>
            </a:r>
            <a:br>
              <a:rPr lang="en-GB" sz="2400" dirty="0">
                <a:ln w="12700">
                  <a:noFill/>
                  <a:prstDash val="solid"/>
                </a:ln>
                <a:solidFill>
                  <a:srgbClr val="0B38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2400" dirty="0">
                <a:ln w="12700">
                  <a:noFill/>
                  <a:prstDash val="solid"/>
                </a:ln>
                <a:solidFill>
                  <a:srgbClr val="0B38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activities on interactive Linux clusters, …</a:t>
            </a:r>
            <a:br>
              <a:rPr lang="en-GB" sz="2400" dirty="0">
                <a:ln w="12700">
                  <a:noFill/>
                  <a:prstDash val="solid"/>
                </a:ln>
                <a:solidFill>
                  <a:srgbClr val="0B38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2400" i="1" dirty="0">
                <a:ln w="12700">
                  <a:noFill/>
                  <a:prstDash val="solid"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Google</a:t>
            </a:r>
            <a:r>
              <a:rPr lang="en-GB" sz="2400" dirty="0">
                <a:ln w="12700">
                  <a:noFill/>
                  <a:prstDash val="solid"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Workspace &amp; </a:t>
            </a:r>
            <a:r>
              <a:rPr lang="en-GB" sz="2400" i="1" dirty="0">
                <a:ln w="12700">
                  <a:noFill/>
                  <a:prstDash val="solid"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MS Azure </a:t>
            </a:r>
            <a:r>
              <a:rPr lang="en-GB" sz="2400" dirty="0">
                <a:ln w="12700">
                  <a:noFill/>
                  <a:prstDash val="solid"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come.</a:t>
            </a:r>
          </a:p>
          <a:p>
            <a:pPr>
              <a:tabLst>
                <a:tab pos="228600" algn="l"/>
              </a:tabLst>
            </a:pPr>
            <a:r>
              <a:rPr lang="en-GB" sz="1400" dirty="0">
                <a:ln w="12700">
                  <a:noFill/>
                  <a:prstDash val="solid"/>
                </a:ln>
                <a:solidFill>
                  <a:srgbClr val="0B38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Ingesting:		~3TB of data;</a:t>
            </a:r>
            <a:br>
              <a:rPr lang="en-GB" sz="1400" dirty="0">
                <a:ln w="12700">
                  <a:noFill/>
                  <a:prstDash val="solid"/>
                </a:ln>
                <a:solidFill>
                  <a:srgbClr val="0B38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1400" dirty="0">
                <a:ln w="12700">
                  <a:noFill/>
                  <a:prstDash val="solid"/>
                </a:ln>
                <a:solidFill>
                  <a:srgbClr val="0B38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Storing currently: 	~220TB in total (~1PB if uncompressed);</a:t>
            </a:r>
          </a:p>
          <a:p>
            <a:pPr lvl="0">
              <a:tabLst>
                <a:tab pos="228600" algn="l"/>
              </a:tabLst>
            </a:pPr>
            <a:r>
              <a:rPr lang="en-GB" sz="1400" dirty="0">
                <a:ln w="12700">
                  <a:noFill/>
                  <a:prstDash val="solid"/>
                </a:ln>
                <a:solidFill>
                  <a:srgbClr val="0B38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Analysing per day:	~3B network connections,</a:t>
            </a:r>
          </a:p>
          <a:p>
            <a:pPr lvl="0">
              <a:tabLst>
                <a:tab pos="228600" algn="l"/>
              </a:tabLst>
            </a:pPr>
            <a:r>
              <a:rPr lang="en-GB" sz="1400" dirty="0">
                <a:ln w="12700">
                  <a:noFill/>
                  <a:prstDash val="solid"/>
                </a:ln>
                <a:solidFill>
                  <a:srgbClr val="0B38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	~1.2B DNS requests,</a:t>
            </a:r>
          </a:p>
          <a:p>
            <a:pPr lvl="0">
              <a:tabLst>
                <a:tab pos="228600" algn="l"/>
              </a:tabLst>
            </a:pPr>
            <a:r>
              <a:rPr lang="en-GB" sz="1400" dirty="0">
                <a:ln w="12700">
                  <a:noFill/>
                  <a:prstDash val="solid"/>
                </a:ln>
                <a:solidFill>
                  <a:srgbClr val="0B38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	~570k logins,</a:t>
            </a:r>
          </a:p>
          <a:p>
            <a:pPr lvl="0">
              <a:tabLst>
                <a:tab pos="228600" algn="l"/>
              </a:tabLst>
            </a:pPr>
            <a:r>
              <a:rPr lang="en-GB" sz="1400" dirty="0">
                <a:ln w="12700">
                  <a:noFill/>
                  <a:prstDash val="solid"/>
                </a:ln>
                <a:solidFill>
                  <a:srgbClr val="0B38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	~4B command executions</a:t>
            </a:r>
          </a:p>
          <a:p>
            <a:pPr lvl="0">
              <a:tabLst>
                <a:tab pos="228600" algn="l"/>
              </a:tabLst>
            </a:pPr>
            <a:r>
              <a:rPr lang="en-GB" sz="1400" dirty="0">
                <a:ln w="12700">
                  <a:noFill/>
                  <a:prstDash val="solid"/>
                </a:ln>
                <a:solidFill>
                  <a:srgbClr val="0070C0"/>
                </a:solidFill>
              </a:rPr>
              <a:t>https://home.cern/news/news/computing/computer-security-digital-trenches</a:t>
            </a:r>
          </a:p>
        </p:txBody>
      </p:sp>
      <p:pic>
        <p:nvPicPr>
          <p:cNvPr id="6" name="Picture 5" descr="Timeline&#10;&#10;Description automatically generated">
            <a:extLst>
              <a:ext uri="{FF2B5EF4-FFF2-40B4-BE49-F238E27FC236}">
                <a16:creationId xmlns:a16="http://schemas.microsoft.com/office/drawing/2014/main" id="{E85B7590-3AFE-39C5-7781-706B77E6B76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2491738" cy="462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534594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imeline&#10;&#10;Description automatically generated">
            <a:extLst>
              <a:ext uri="{FF2B5EF4-FFF2-40B4-BE49-F238E27FC236}">
                <a16:creationId xmlns:a16="http://schemas.microsoft.com/office/drawing/2014/main" id="{55BBE7A5-96C2-F442-A2A1-16AB692D6A2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51040" y="-7482"/>
            <a:ext cx="2092960" cy="4622400"/>
          </a:xfrm>
          <a:prstGeom prst="rect">
            <a:avLst/>
          </a:prstGeom>
        </p:spPr>
      </p:pic>
      <p:pic>
        <p:nvPicPr>
          <p:cNvPr id="4" name="Picture 3"/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 cstate="print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46163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Incident Response</a:t>
            </a:r>
          </a:p>
        </p:txBody>
      </p:sp>
      <p:sp>
        <p:nvSpPr>
          <p:cNvPr id="3" name="AutoShape 19">
            <a:extLst>
              <a:ext uri="{FF2B5EF4-FFF2-40B4-BE49-F238E27FC236}">
                <a16:creationId xmlns:a16="http://schemas.microsoft.com/office/drawing/2014/main" id="{E05D58A6-69C8-0E2C-7FC4-AA1BCF1334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27872"/>
            <a:ext cx="5029200" cy="2286000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en-GB" sz="2400" b="1" u="sng" dirty="0">
                <a:ln w="12700">
                  <a:noFill/>
                  <a:prstDash val="solid"/>
                </a:ln>
                <a:solidFill>
                  <a:srgbClr val="0B38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</a:t>
            </a:r>
            <a:r>
              <a:rPr lang="en-GB" sz="2400" b="1" i="1" u="sng" dirty="0">
                <a:ln w="12700">
                  <a:noFill/>
                  <a:prstDash val="solid"/>
                </a:ln>
                <a:solidFill>
                  <a:srgbClr val="0B38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Auto-Notify</a:t>
            </a:r>
            <a:r>
              <a:rPr lang="en-GB" sz="2400" b="1" u="sng" dirty="0">
                <a:ln w="12700">
                  <a:noFill/>
                  <a:prstDash val="solid"/>
                </a:ln>
                <a:solidFill>
                  <a:srgbClr val="0B38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”:</a:t>
            </a:r>
            <a:br>
              <a:rPr lang="en-GB" sz="2400" dirty="0">
                <a:ln w="12700">
                  <a:noFill/>
                  <a:prstDash val="solid"/>
                </a:ln>
                <a:solidFill>
                  <a:srgbClr val="0B38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2400" dirty="0">
                <a:ln w="12700">
                  <a:noFill/>
                  <a:prstDash val="solid"/>
                </a:ln>
                <a:solidFill>
                  <a:srgbClr val="0B38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Notifying resource owners</a:t>
            </a:r>
            <a:br>
              <a:rPr lang="en-GB" sz="2400" dirty="0">
                <a:ln w="12700">
                  <a:noFill/>
                  <a:prstDash val="solid"/>
                </a:ln>
                <a:solidFill>
                  <a:srgbClr val="0B38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2400" dirty="0">
                <a:ln w="12700">
                  <a:noFill/>
                  <a:prstDash val="solid"/>
                </a:ln>
                <a:solidFill>
                  <a:srgbClr val="0B38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(devices, accounts, websites, …)</a:t>
            </a:r>
            <a:br>
              <a:rPr lang="en-GB" sz="2400" dirty="0">
                <a:ln w="12700">
                  <a:noFill/>
                  <a:prstDash val="solid"/>
                </a:ln>
                <a:solidFill>
                  <a:srgbClr val="0B38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2400" dirty="0">
                <a:ln w="12700">
                  <a:noFill/>
                  <a:prstDash val="solid"/>
                </a:ln>
                <a:solidFill>
                  <a:srgbClr val="0B38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problems with their resources.</a:t>
            </a:r>
          </a:p>
          <a:p>
            <a:pPr lvl="0" algn="r"/>
            <a:r>
              <a:rPr lang="en-GB" sz="1400" dirty="0">
                <a:ln w="12700">
                  <a:noFill/>
                  <a:prstDash val="solid"/>
                </a:ln>
                <a:solidFill>
                  <a:srgbClr val="0B38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~300 reports per month (plus ~4700 “</a:t>
            </a:r>
            <a:r>
              <a:rPr lang="en-GB" sz="1400" i="1" dirty="0">
                <a:ln w="12700">
                  <a:noFill/>
                  <a:prstDash val="solid"/>
                </a:ln>
                <a:solidFill>
                  <a:srgbClr val="0B38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Gotham</a:t>
            </a:r>
            <a:r>
              <a:rPr lang="en-GB" sz="1400" dirty="0">
                <a:ln w="12700">
                  <a:noFill/>
                  <a:prstDash val="solid"/>
                </a:ln>
                <a:solidFill>
                  <a:srgbClr val="0B38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”)</a:t>
            </a:r>
            <a:br>
              <a:rPr lang="en-GB" sz="1400" dirty="0">
                <a:ln w="12700">
                  <a:noFill/>
                  <a:prstDash val="solid"/>
                </a:ln>
                <a:solidFill>
                  <a:srgbClr val="0B38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1400" dirty="0">
                <a:ln w="12700">
                  <a:noFill/>
                  <a:prstDash val="solid"/>
                </a:ln>
                <a:solidFill>
                  <a:srgbClr val="0070C0"/>
                </a:solidFill>
              </a:rPr>
              <a:t>https://home.cern/news/news/computing/</a:t>
            </a:r>
            <a:br>
              <a:rPr lang="en-GB" sz="1400" dirty="0">
                <a:ln w="12700">
                  <a:noFill/>
                  <a:prstDash val="solid"/>
                </a:ln>
                <a:solidFill>
                  <a:srgbClr val="0070C0"/>
                </a:solidFill>
              </a:rPr>
            </a:br>
            <a:r>
              <a:rPr lang="en-GB" sz="1400" dirty="0">
                <a:ln w="12700">
                  <a:noFill/>
                  <a:prstDash val="solid"/>
                </a:ln>
                <a:solidFill>
                  <a:srgbClr val="0070C0"/>
                </a:solidFill>
              </a:rPr>
              <a:t>computer-security-our-findings-your-problem</a:t>
            </a:r>
          </a:p>
        </p:txBody>
      </p:sp>
      <p:sp>
        <p:nvSpPr>
          <p:cNvPr id="6" name="AutoShape 19">
            <a:extLst>
              <a:ext uri="{FF2B5EF4-FFF2-40B4-BE49-F238E27FC236}">
                <a16:creationId xmlns:a16="http://schemas.microsoft.com/office/drawing/2014/main" id="{AD2D0ECE-9F0F-D93F-4E8A-A9FFDACC38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5655" y="2787588"/>
            <a:ext cx="5029200" cy="1645920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anchor="ctr"/>
          <a:lstStyle/>
          <a:p>
            <a:pPr lvl="0" algn="r"/>
            <a:r>
              <a:rPr lang="en-GB" sz="2400" b="1" u="sng" dirty="0">
                <a:ln w="12700">
                  <a:noFill/>
                  <a:prstDash val="solid"/>
                </a:ln>
                <a:solidFill>
                  <a:srgbClr val="0B38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Forensics:</a:t>
            </a:r>
            <a:r>
              <a:rPr lang="en-GB" sz="2400" dirty="0">
                <a:ln w="12700">
                  <a:noFill/>
                  <a:prstDash val="solid"/>
                </a:ln>
                <a:solidFill>
                  <a:srgbClr val="0B38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Providing capabilities and tools like </a:t>
            </a:r>
            <a:r>
              <a:rPr lang="en-GB" sz="2400" i="1" dirty="0">
                <a:ln w="12700">
                  <a:noFill/>
                  <a:prstDash val="solid"/>
                </a:ln>
                <a:solidFill>
                  <a:srgbClr val="0B38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Joe</a:t>
            </a:r>
            <a:r>
              <a:rPr lang="en-GB" sz="2400" dirty="0">
                <a:ln w="12700">
                  <a:noFill/>
                  <a:prstDash val="solid"/>
                </a:ln>
                <a:solidFill>
                  <a:srgbClr val="0B38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2400" i="1" dirty="0">
                <a:ln w="12700">
                  <a:noFill/>
                  <a:prstDash val="solid"/>
                </a:ln>
                <a:solidFill>
                  <a:srgbClr val="0B38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Security</a:t>
            </a:r>
            <a:r>
              <a:rPr lang="en-GB" sz="2400" dirty="0">
                <a:ln w="12700">
                  <a:noFill/>
                  <a:prstDash val="solid"/>
                </a:ln>
                <a:solidFill>
                  <a:srgbClr val="0B38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GB" sz="2400" i="1" dirty="0" err="1">
                <a:ln w="12700">
                  <a:noFill/>
                  <a:prstDash val="solid"/>
                </a:ln>
                <a:solidFill>
                  <a:srgbClr val="0B38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Prodaft</a:t>
            </a:r>
            <a:r>
              <a:rPr lang="en-GB" sz="2400" i="1" dirty="0">
                <a:ln w="12700">
                  <a:noFill/>
                  <a:prstDash val="solid"/>
                </a:ln>
                <a:solidFill>
                  <a:srgbClr val="0B38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  <a:r>
              <a:rPr lang="en-GB" sz="2400" dirty="0">
                <a:ln w="12700">
                  <a:noFill/>
                  <a:prstDash val="solid"/>
                </a:ln>
                <a:solidFill>
                  <a:srgbClr val="0B38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2400" i="1" dirty="0" err="1">
                <a:ln w="12700">
                  <a:noFill/>
                  <a:prstDash val="solid"/>
                </a:ln>
                <a:solidFill>
                  <a:srgbClr val="0B38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Threatray</a:t>
            </a:r>
            <a:r>
              <a:rPr lang="en-GB" sz="2400" dirty="0">
                <a:ln w="12700">
                  <a:noFill/>
                  <a:prstDash val="solid"/>
                </a:ln>
                <a:solidFill>
                  <a:srgbClr val="0B38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GB" sz="2400" i="1" dirty="0">
                <a:ln w="12700">
                  <a:noFill/>
                  <a:prstDash val="solid"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Velociraptor</a:t>
            </a:r>
            <a:r>
              <a:rPr lang="en-GB" sz="2400" dirty="0">
                <a:ln w="12700">
                  <a:noFill/>
                  <a:prstDash val="solid"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br>
              <a:rPr lang="en-GB" sz="2400" dirty="0">
                <a:ln w="12700">
                  <a:noFill/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1400" dirty="0">
                <a:ln w="12700">
                  <a:noFill/>
                  <a:prstDash val="solid"/>
                </a:ln>
                <a:solidFill>
                  <a:srgbClr val="0070C0"/>
                </a:solidFill>
              </a:rPr>
              <a:t>https://home.cern/news/news/computing/</a:t>
            </a:r>
            <a:br>
              <a:rPr lang="en-GB" sz="1400" dirty="0">
                <a:ln w="12700">
                  <a:noFill/>
                  <a:prstDash val="solid"/>
                </a:ln>
                <a:solidFill>
                  <a:srgbClr val="0070C0"/>
                </a:solidFill>
              </a:rPr>
            </a:br>
            <a:r>
              <a:rPr lang="en-GB" sz="1400" dirty="0">
                <a:ln w="12700">
                  <a:noFill/>
                  <a:prstDash val="solid"/>
                </a:ln>
                <a:solidFill>
                  <a:srgbClr val="0070C0"/>
                </a:solidFill>
              </a:rPr>
              <a:t>computer-security-catch-me-if-you-can</a:t>
            </a:r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FF98E613-ECD5-A8FA-C5CE-7CC7FA396A3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5351" y="196421"/>
            <a:ext cx="3920068" cy="42370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090141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 descr="Timeline&#10;&#10;Description automatically generated">
            <a:extLst>
              <a:ext uri="{FF2B5EF4-FFF2-40B4-BE49-F238E27FC236}">
                <a16:creationId xmlns:a16="http://schemas.microsoft.com/office/drawing/2014/main" id="{0620D16E-D571-4821-8AB0-4C403811418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4622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CERN &amp; HEP CSIRT  </a:t>
            </a:r>
          </a:p>
        </p:txBody>
      </p:sp>
      <p:sp>
        <p:nvSpPr>
          <p:cNvPr id="6" name="AutoShape 19">
            <a:extLst>
              <a:ext uri="{FF2B5EF4-FFF2-40B4-BE49-F238E27FC236}">
                <a16:creationId xmlns:a16="http://schemas.microsoft.com/office/drawing/2014/main" id="{F6E55ECF-26B9-2089-A35A-8A6373108A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77132"/>
            <a:ext cx="7051040" cy="1828800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en-GB" sz="2400" b="1" u="sng" dirty="0">
                <a:ln w="12700">
                  <a:noFill/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CERN Computer Security Rota: </a:t>
            </a:r>
            <a:br>
              <a:rPr lang="en-GB" sz="2400" dirty="0">
                <a:ln w="12700">
                  <a:noFill/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2400" dirty="0">
                <a:ln w="12700">
                  <a:noFill/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Providing 2</a:t>
            </a:r>
            <a:r>
              <a:rPr lang="en-GB" sz="2400" baseline="30000" dirty="0">
                <a:ln w="12700">
                  <a:noFill/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nd</a:t>
            </a:r>
            <a:r>
              <a:rPr lang="en-GB" sz="2400" dirty="0">
                <a:ln w="12700">
                  <a:noFill/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line Guys-on-Duty (“</a:t>
            </a:r>
            <a:r>
              <a:rPr lang="en-GB" sz="2400" dirty="0" err="1">
                <a:ln w="12700">
                  <a:noFill/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GoD</a:t>
            </a:r>
            <a:r>
              <a:rPr lang="en-GB" sz="2400" dirty="0">
                <a:ln w="12700">
                  <a:noFill/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”);</a:t>
            </a:r>
            <a:br>
              <a:rPr lang="en-GB" sz="2400" dirty="0">
                <a:ln w="12700">
                  <a:noFill/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2400" dirty="0">
                <a:ln w="12700">
                  <a:noFill/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en-GB" sz="2400" baseline="30000" dirty="0">
                <a:ln w="12700">
                  <a:noFill/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rd</a:t>
            </a:r>
            <a:r>
              <a:rPr lang="en-GB" sz="2400" dirty="0">
                <a:ln w="12700">
                  <a:noFill/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line Security Escalation </a:t>
            </a:r>
            <a:r>
              <a:rPr lang="en-GB" sz="2400" dirty="0" err="1">
                <a:ln w="12700">
                  <a:noFill/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Cordinator</a:t>
            </a:r>
            <a:r>
              <a:rPr lang="en-GB" sz="2400" dirty="0">
                <a:ln w="12700">
                  <a:noFill/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(“SEC”);</a:t>
            </a:r>
            <a:br>
              <a:rPr lang="en-GB" sz="2400" dirty="0">
                <a:ln w="12700">
                  <a:noFill/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2400" dirty="0">
                <a:ln w="12700">
                  <a:noFill/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r>
              <a:rPr lang="en-GB" sz="2400" baseline="30000" dirty="0">
                <a:ln w="12700">
                  <a:noFill/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</a:t>
            </a:r>
            <a:r>
              <a:rPr lang="en-GB" sz="2400" dirty="0">
                <a:ln w="12700">
                  <a:noFill/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line Computer Security Officer.</a:t>
            </a:r>
          </a:p>
          <a:p>
            <a:pPr algn="r"/>
            <a:r>
              <a:rPr lang="en-GB" sz="1400" dirty="0">
                <a:ln w="12700">
                  <a:noFill/>
                  <a:prstDash val="solid"/>
                </a:ln>
                <a:solidFill>
                  <a:srgbClr val="0B38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~150 SNOW and ~36 FIR tickets handled per month; 5-10 “heavy” incidents per year</a:t>
            </a:r>
            <a:r>
              <a:rPr lang="en-GB" sz="1400" dirty="0">
                <a:ln w="12700">
                  <a:noFill/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7" name="AutoShape 19">
            <a:extLst>
              <a:ext uri="{FF2B5EF4-FFF2-40B4-BE49-F238E27FC236}">
                <a16:creationId xmlns:a16="http://schemas.microsoft.com/office/drawing/2014/main" id="{A9FB1C7B-37DF-C3ED-48A5-827B0235CC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862959"/>
            <a:ext cx="7051040" cy="1554480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en-GB" sz="2400" b="1" u="sng" dirty="0">
                <a:ln w="12700">
                  <a:noFill/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Grid Security Rota:</a:t>
            </a:r>
            <a:br>
              <a:rPr lang="en-GB" sz="2400" dirty="0">
                <a:ln w="12700">
                  <a:noFill/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2400" dirty="0">
                <a:ln w="12700">
                  <a:noFill/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Leading the WLCG Security Office;</a:t>
            </a:r>
            <a:br>
              <a:rPr lang="en-GB" sz="2400" dirty="0">
                <a:ln w="12700">
                  <a:noFill/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2400" dirty="0">
                <a:ln w="12700">
                  <a:noFill/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Leading </a:t>
            </a:r>
            <a:r>
              <a:rPr lang="en-GB" sz="2400" i="1" dirty="0">
                <a:ln w="12700">
                  <a:noFill/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EGI</a:t>
            </a:r>
            <a:r>
              <a:rPr lang="en-GB" sz="2400" dirty="0">
                <a:ln w="12700">
                  <a:noFill/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Incident Response Taskforce;</a:t>
            </a:r>
          </a:p>
          <a:p>
            <a:pPr algn="r"/>
            <a:r>
              <a:rPr lang="en-GB" sz="2400" dirty="0">
                <a:ln w="12700">
                  <a:noFill/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Leading </a:t>
            </a:r>
            <a:r>
              <a:rPr lang="en-GB" sz="2400" i="1" dirty="0" err="1">
                <a:ln w="12700">
                  <a:noFill/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EOSCfuture</a:t>
            </a:r>
            <a:r>
              <a:rPr lang="en-GB" sz="2400" dirty="0">
                <a:ln w="12700">
                  <a:noFill/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Incident Response TF. </a:t>
            </a:r>
          </a:p>
        </p:txBody>
      </p:sp>
      <p:sp>
        <p:nvSpPr>
          <p:cNvPr id="8" name="AutoShape 19">
            <a:extLst>
              <a:ext uri="{FF2B5EF4-FFF2-40B4-BE49-F238E27FC236}">
                <a16:creationId xmlns:a16="http://schemas.microsoft.com/office/drawing/2014/main" id="{3A04E155-4630-E476-6A58-04733BB92F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528730"/>
            <a:ext cx="7051040" cy="1097280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en-GB" sz="2400" b="1" u="sng" dirty="0">
                <a:ln w="12700">
                  <a:noFill/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</a:t>
            </a:r>
            <a:r>
              <a:rPr lang="en-GB" sz="2400" b="1" i="1" u="sng" dirty="0">
                <a:ln w="12700">
                  <a:noFill/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SAFER</a:t>
            </a:r>
            <a:r>
              <a:rPr lang="en-GB" sz="2400" b="1" u="sng" dirty="0">
                <a:ln w="12700">
                  <a:noFill/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 Community Security:</a:t>
            </a:r>
            <a:br>
              <a:rPr lang="en-GB" sz="2400" dirty="0">
                <a:ln w="12700">
                  <a:noFill/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2400" dirty="0">
                <a:ln w="12700">
                  <a:noFill/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Providing world-wide incident response.</a:t>
            </a:r>
          </a:p>
          <a:p>
            <a:pPr algn="r"/>
            <a:r>
              <a:rPr lang="en-GB" sz="1400" dirty="0">
                <a:ln w="12700">
                  <a:noFill/>
                  <a:prstDash val="solid"/>
                </a:ln>
                <a:solidFill>
                  <a:srgbClr val="0070C0"/>
                </a:solidFill>
              </a:rPr>
              <a:t>https://home.cern/news/news/computing/computer-security-safer-teamwork</a:t>
            </a:r>
          </a:p>
        </p:txBody>
      </p:sp>
      <p:pic>
        <p:nvPicPr>
          <p:cNvPr id="24" name="Picture 23" descr="Timeline&#10;&#10;Description automatically generated">
            <a:extLst>
              <a:ext uri="{FF2B5EF4-FFF2-40B4-BE49-F238E27FC236}">
                <a16:creationId xmlns:a16="http://schemas.microsoft.com/office/drawing/2014/main" id="{04A8AE5A-EB17-44A0-7CC6-2E06A025CE1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51040" y="-7482"/>
            <a:ext cx="2092960" cy="462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290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rrow: Right 9">
            <a:extLst>
              <a:ext uri="{FF2B5EF4-FFF2-40B4-BE49-F238E27FC236}">
                <a16:creationId xmlns:a16="http://schemas.microsoft.com/office/drawing/2014/main" id="{8E8D21F4-8D25-5756-67A0-9FE4E45B9837}"/>
              </a:ext>
            </a:extLst>
          </p:cNvPr>
          <p:cNvSpPr/>
          <p:nvPr/>
        </p:nvSpPr>
        <p:spPr>
          <a:xfrm rot="1132343">
            <a:off x="1736486" y="1021375"/>
            <a:ext cx="5995635" cy="484632"/>
          </a:xfrm>
          <a:prstGeom prst="rightArrow">
            <a:avLst>
              <a:gd name="adj1" fmla="val 50000"/>
              <a:gd name="adj2" fmla="val 191509"/>
            </a:avLst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EB57F4E-AECD-416D-2D9A-E2C6E0A066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Defense in Depth</a:t>
            </a:r>
          </a:p>
        </p:txBody>
      </p:sp>
      <p:pic>
        <p:nvPicPr>
          <p:cNvPr id="3" name="Picture 2" descr="Text, letter&#10;&#10;Description automatically generated">
            <a:extLst>
              <a:ext uri="{FF2B5EF4-FFF2-40B4-BE49-F238E27FC236}">
                <a16:creationId xmlns:a16="http://schemas.microsoft.com/office/drawing/2014/main" id="{EC7B164C-510A-16D6-A277-D8C22903E9B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3152253"/>
            <a:ext cx="1463039" cy="1463040"/>
          </a:xfrm>
          <a:prstGeom prst="rect">
            <a:avLst/>
          </a:prstGeom>
        </p:spPr>
      </p:pic>
      <p:pic>
        <p:nvPicPr>
          <p:cNvPr id="4" name="Picture 3" descr="A picture containing text&#10;&#10;Description automatically generated">
            <a:extLst>
              <a:ext uri="{FF2B5EF4-FFF2-40B4-BE49-F238E27FC236}">
                <a16:creationId xmlns:a16="http://schemas.microsoft.com/office/drawing/2014/main" id="{EAE945B2-41B0-F132-00EF-B7632EDA4E6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1579680"/>
            <a:ext cx="1463040" cy="1463040"/>
          </a:xfrm>
          <a:prstGeom prst="rect">
            <a:avLst/>
          </a:prstGeom>
        </p:spPr>
      </p:pic>
      <p:pic>
        <p:nvPicPr>
          <p:cNvPr id="5" name="Picture 4" descr="A picture containing text, mammal, sheep&#10;&#10;Description automatically generated">
            <a:extLst>
              <a:ext uri="{FF2B5EF4-FFF2-40B4-BE49-F238E27FC236}">
                <a16:creationId xmlns:a16="http://schemas.microsoft.com/office/drawing/2014/main" id="{F8CD3392-C470-92FA-552A-81D30FB5BB4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1"/>
            <a:ext cx="1463039" cy="1463040"/>
          </a:xfrm>
          <a:prstGeom prst="rect">
            <a:avLst/>
          </a:prstGeom>
          <a:solidFill>
            <a:schemeClr val="accent1"/>
          </a:solidFill>
        </p:spPr>
      </p:pic>
      <p:pic>
        <p:nvPicPr>
          <p:cNvPr id="6" name="Picture 5" descr="A picture containing text, indoor, scene, shop&#10;&#10;Description automatically generated">
            <a:extLst>
              <a:ext uri="{FF2B5EF4-FFF2-40B4-BE49-F238E27FC236}">
                <a16:creationId xmlns:a16="http://schemas.microsoft.com/office/drawing/2014/main" id="{74590754-8D3A-F879-62AD-853EBFAC194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680957" y="0"/>
            <a:ext cx="1463041" cy="1463040"/>
          </a:xfrm>
          <a:prstGeom prst="rect">
            <a:avLst/>
          </a:prstGeom>
        </p:spPr>
      </p:pic>
      <p:pic>
        <p:nvPicPr>
          <p:cNvPr id="7" name="Picture 4" descr="https://mediastream.cern.ch/MediaArchive/Photo/Public/2012/1207154/1207154_04/1207154_04-A4-at-144-dpi.jpg">
            <a:extLst>
              <a:ext uri="{FF2B5EF4-FFF2-40B4-BE49-F238E27FC236}">
                <a16:creationId xmlns:a16="http://schemas.microsoft.com/office/drawing/2014/main" id="{EC02956F-C824-6383-50A5-93246B189111}"/>
              </a:ext>
            </a:extLst>
          </p:cNvPr>
          <p:cNvPicPr>
            <a:picLocks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680956" y="3150734"/>
            <a:ext cx="1463043" cy="1463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ern scientists look at computer screens during LHC switch-on">
            <a:extLst>
              <a:ext uri="{FF2B5EF4-FFF2-40B4-BE49-F238E27FC236}">
                <a16:creationId xmlns:a16="http://schemas.microsoft.com/office/drawing/2014/main" id="{0747111C-4B7F-26FE-5AD9-C26DA64F0CD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680958" y="1579680"/>
            <a:ext cx="1463041" cy="146304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Arrow: Right 8">
            <a:extLst>
              <a:ext uri="{FF2B5EF4-FFF2-40B4-BE49-F238E27FC236}">
                <a16:creationId xmlns:a16="http://schemas.microsoft.com/office/drawing/2014/main" id="{F070BB3A-C088-7241-96BE-2E8766942FA3}"/>
              </a:ext>
            </a:extLst>
          </p:cNvPr>
          <p:cNvSpPr/>
          <p:nvPr/>
        </p:nvSpPr>
        <p:spPr>
          <a:xfrm>
            <a:off x="1574181" y="42014"/>
            <a:ext cx="5995635" cy="484632"/>
          </a:xfrm>
          <a:prstGeom prst="rightArrow">
            <a:avLst>
              <a:gd name="adj1" fmla="val 50000"/>
              <a:gd name="adj2" fmla="val 191509"/>
            </a:avLst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CC171B1B-E1F0-2A36-B2FD-62835C9D4E08}"/>
              </a:ext>
            </a:extLst>
          </p:cNvPr>
          <p:cNvSpPr/>
          <p:nvPr/>
        </p:nvSpPr>
        <p:spPr>
          <a:xfrm>
            <a:off x="1574181" y="4103974"/>
            <a:ext cx="5995635" cy="484632"/>
          </a:xfrm>
          <a:prstGeom prst="rightArrow">
            <a:avLst>
              <a:gd name="adj1" fmla="val 50000"/>
              <a:gd name="adj2" fmla="val 191509"/>
            </a:avLst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52E76A9D-87D0-5601-AB15-B692AD0BEFB6}"/>
              </a:ext>
            </a:extLst>
          </p:cNvPr>
          <p:cNvSpPr/>
          <p:nvPr/>
        </p:nvSpPr>
        <p:spPr>
          <a:xfrm>
            <a:off x="1574182" y="2226018"/>
            <a:ext cx="5995635" cy="484632"/>
          </a:xfrm>
          <a:prstGeom prst="rightArrow">
            <a:avLst>
              <a:gd name="adj1" fmla="val 50000"/>
              <a:gd name="adj2" fmla="val 191509"/>
            </a:avLst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94637531-FA8D-7EA2-7784-AF0C3374E175}"/>
              </a:ext>
            </a:extLst>
          </p:cNvPr>
          <p:cNvSpPr/>
          <p:nvPr/>
        </p:nvSpPr>
        <p:spPr>
          <a:xfrm rot="20459672">
            <a:off x="1731511" y="1241523"/>
            <a:ext cx="5995635" cy="484632"/>
          </a:xfrm>
          <a:prstGeom prst="rightArrow">
            <a:avLst>
              <a:gd name="adj1" fmla="val 50000"/>
              <a:gd name="adj2" fmla="val 191509"/>
            </a:avLst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0" name="Arrow: Right 19">
            <a:extLst>
              <a:ext uri="{FF2B5EF4-FFF2-40B4-BE49-F238E27FC236}">
                <a16:creationId xmlns:a16="http://schemas.microsoft.com/office/drawing/2014/main" id="{3A436878-71BB-0FF1-696E-6EE0FB32E46A}"/>
              </a:ext>
            </a:extLst>
          </p:cNvPr>
          <p:cNvSpPr/>
          <p:nvPr/>
        </p:nvSpPr>
        <p:spPr>
          <a:xfrm rot="942519">
            <a:off x="1727020" y="3024738"/>
            <a:ext cx="5995635" cy="484632"/>
          </a:xfrm>
          <a:prstGeom prst="rightArrow">
            <a:avLst>
              <a:gd name="adj1" fmla="val 50000"/>
              <a:gd name="adj2" fmla="val 191509"/>
            </a:avLst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1" name="Arrow: Circular 20">
            <a:extLst>
              <a:ext uri="{FF2B5EF4-FFF2-40B4-BE49-F238E27FC236}">
                <a16:creationId xmlns:a16="http://schemas.microsoft.com/office/drawing/2014/main" id="{2152FE95-76D0-8FEF-EF94-3690D4600162}"/>
              </a:ext>
            </a:extLst>
          </p:cNvPr>
          <p:cNvSpPr/>
          <p:nvPr/>
        </p:nvSpPr>
        <p:spPr>
          <a:xfrm rot="16200000">
            <a:off x="6848653" y="501645"/>
            <a:ext cx="1463039" cy="1985561"/>
          </a:xfrm>
          <a:prstGeom prst="circularArrow">
            <a:avLst>
              <a:gd name="adj1" fmla="val 14105"/>
              <a:gd name="adj2" fmla="val 2043387"/>
              <a:gd name="adj3" fmla="val 19470948"/>
              <a:gd name="adj4" fmla="val 16700788"/>
              <a:gd name="adj5" fmla="val 20315"/>
            </a:avLst>
          </a:prstGeom>
          <a:solidFill>
            <a:srgbClr val="C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8" name="Arc 27">
            <a:extLst>
              <a:ext uri="{FF2B5EF4-FFF2-40B4-BE49-F238E27FC236}">
                <a16:creationId xmlns:a16="http://schemas.microsoft.com/office/drawing/2014/main" id="{AF2802F1-65A5-6890-4E41-BBC1E6011954}"/>
              </a:ext>
            </a:extLst>
          </p:cNvPr>
          <p:cNvSpPr/>
          <p:nvPr/>
        </p:nvSpPr>
        <p:spPr>
          <a:xfrm rot="16200000">
            <a:off x="6166719" y="1323956"/>
            <a:ext cx="2441334" cy="1985561"/>
          </a:xfrm>
          <a:prstGeom prst="arc">
            <a:avLst>
              <a:gd name="adj1" fmla="val 10840636"/>
              <a:gd name="adj2" fmla="val 1"/>
            </a:avLst>
          </a:prstGeom>
          <a:ln w="190500">
            <a:solidFill>
              <a:srgbClr val="C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AutoShape 19">
            <a:extLst>
              <a:ext uri="{FF2B5EF4-FFF2-40B4-BE49-F238E27FC236}">
                <a16:creationId xmlns:a16="http://schemas.microsoft.com/office/drawing/2014/main" id="{39437ECD-5B4B-2EF0-B090-647E56F02D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3889" y="3317052"/>
            <a:ext cx="3429000" cy="1140883"/>
          </a:xfrm>
          <a:prstGeom prst="wedgeRoundRectCallout">
            <a:avLst>
              <a:gd name="adj1" fmla="val 648"/>
              <a:gd name="adj2" fmla="val 42730"/>
              <a:gd name="adj3" fmla="val 16667"/>
            </a:avLst>
          </a:prstGeom>
          <a:solidFill>
            <a:schemeClr val="bg1">
              <a:alpha val="85097"/>
            </a:schemeClr>
          </a:solidFill>
          <a:ln w="38100" algn="ctr">
            <a:solidFill>
              <a:srgbClr val="FF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 b="1" dirty="0">
                <a:ln w="12700">
                  <a:noFill/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Malicious S/W, containers, …</a:t>
            </a:r>
            <a:endParaRPr lang="en-US" sz="2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Arrow: Circular 13">
            <a:extLst>
              <a:ext uri="{FF2B5EF4-FFF2-40B4-BE49-F238E27FC236}">
                <a16:creationId xmlns:a16="http://schemas.microsoft.com/office/drawing/2014/main" id="{D3590779-1F23-84BF-2D96-E9C71D52F75E}"/>
              </a:ext>
            </a:extLst>
          </p:cNvPr>
          <p:cNvSpPr/>
          <p:nvPr/>
        </p:nvSpPr>
        <p:spPr>
          <a:xfrm rot="5400000" flipV="1">
            <a:off x="6850935" y="335182"/>
            <a:ext cx="1463039" cy="1985562"/>
          </a:xfrm>
          <a:prstGeom prst="circularArrow">
            <a:avLst>
              <a:gd name="adj1" fmla="val 14105"/>
              <a:gd name="adj2" fmla="val 2043387"/>
              <a:gd name="adj3" fmla="val 19470948"/>
              <a:gd name="adj4" fmla="val 16192453"/>
              <a:gd name="adj5" fmla="val 20315"/>
            </a:avLst>
          </a:prstGeom>
          <a:solidFill>
            <a:srgbClr val="C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2" name="Arrow: Circular 21">
            <a:extLst>
              <a:ext uri="{FF2B5EF4-FFF2-40B4-BE49-F238E27FC236}">
                <a16:creationId xmlns:a16="http://schemas.microsoft.com/office/drawing/2014/main" id="{F1106123-7A37-FE38-39F2-133227B49F39}"/>
              </a:ext>
            </a:extLst>
          </p:cNvPr>
          <p:cNvSpPr/>
          <p:nvPr/>
        </p:nvSpPr>
        <p:spPr>
          <a:xfrm rot="16200000">
            <a:off x="6853739" y="2306176"/>
            <a:ext cx="1463039" cy="1995733"/>
          </a:xfrm>
          <a:prstGeom prst="circularArrow">
            <a:avLst>
              <a:gd name="adj1" fmla="val 14105"/>
              <a:gd name="adj2" fmla="val 2043387"/>
              <a:gd name="adj3" fmla="val 19470948"/>
              <a:gd name="adj4" fmla="val 16700788"/>
              <a:gd name="adj5" fmla="val 20315"/>
            </a:avLst>
          </a:prstGeom>
          <a:solidFill>
            <a:srgbClr val="C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6" name="Arrow: Circular 25">
            <a:extLst>
              <a:ext uri="{FF2B5EF4-FFF2-40B4-BE49-F238E27FC236}">
                <a16:creationId xmlns:a16="http://schemas.microsoft.com/office/drawing/2014/main" id="{5AE9E55E-5A7D-DEC7-E5B3-682DF97F9B69}"/>
              </a:ext>
            </a:extLst>
          </p:cNvPr>
          <p:cNvSpPr/>
          <p:nvPr/>
        </p:nvSpPr>
        <p:spPr>
          <a:xfrm rot="5400000" flipV="1">
            <a:off x="6864304" y="2178479"/>
            <a:ext cx="1463039" cy="1938528"/>
          </a:xfrm>
          <a:prstGeom prst="circularArrow">
            <a:avLst>
              <a:gd name="adj1" fmla="val 14105"/>
              <a:gd name="adj2" fmla="val 2043387"/>
              <a:gd name="adj3" fmla="val 19470948"/>
              <a:gd name="adj4" fmla="val 16192453"/>
              <a:gd name="adj5" fmla="val 20315"/>
            </a:avLst>
          </a:prstGeom>
          <a:solidFill>
            <a:srgbClr val="C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7" name="AutoShape 19">
            <a:extLst>
              <a:ext uri="{FF2B5EF4-FFF2-40B4-BE49-F238E27FC236}">
                <a16:creationId xmlns:a16="http://schemas.microsoft.com/office/drawing/2014/main" id="{08F8CA83-8551-66AC-B53E-AD29766242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20060" y="153089"/>
            <a:ext cx="3429000" cy="1140883"/>
          </a:xfrm>
          <a:prstGeom prst="wedgeRoundRectCallout">
            <a:avLst>
              <a:gd name="adj1" fmla="val 648"/>
              <a:gd name="adj2" fmla="val 42730"/>
              <a:gd name="adj3" fmla="val 16667"/>
            </a:avLst>
          </a:prstGeom>
          <a:solidFill>
            <a:schemeClr val="bg1">
              <a:alpha val="85097"/>
            </a:schemeClr>
          </a:solidFill>
          <a:ln w="3810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 b="1" dirty="0">
                <a:ln w="12700">
                  <a:noFill/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Laptops,</a:t>
            </a:r>
            <a:br>
              <a:rPr lang="en-US" sz="3200" b="1" dirty="0">
                <a:ln w="12700">
                  <a:noFill/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200" b="1" dirty="0">
                <a:ln w="12700">
                  <a:noFill/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smart phones</a:t>
            </a:r>
            <a:endParaRPr lang="en-US" sz="2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6" name="AutoShape 19">
            <a:extLst>
              <a:ext uri="{FF2B5EF4-FFF2-40B4-BE49-F238E27FC236}">
                <a16:creationId xmlns:a16="http://schemas.microsoft.com/office/drawing/2014/main" id="{62C6DAF1-5090-AD3E-7FBC-78DFEA832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54030" y="1745801"/>
            <a:ext cx="3429000" cy="1140883"/>
          </a:xfrm>
          <a:prstGeom prst="wedgeRoundRectCallout">
            <a:avLst>
              <a:gd name="adj1" fmla="val 648"/>
              <a:gd name="adj2" fmla="val 42730"/>
              <a:gd name="adj3" fmla="val 16667"/>
            </a:avLst>
          </a:prstGeom>
          <a:solidFill>
            <a:schemeClr val="bg1">
              <a:alpha val="85097"/>
            </a:schemeClr>
          </a:solidFill>
          <a:ln w="3810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 b="1" dirty="0">
                <a:ln w="12700">
                  <a:noFill/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People (us!)</a:t>
            </a:r>
            <a:endParaRPr lang="en-US" sz="2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7" name="AutoShape 19">
            <a:extLst>
              <a:ext uri="{FF2B5EF4-FFF2-40B4-BE49-F238E27FC236}">
                <a16:creationId xmlns:a16="http://schemas.microsoft.com/office/drawing/2014/main" id="{48380162-CA98-7C01-9143-F4ACA500B5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54030" y="3317052"/>
            <a:ext cx="3429000" cy="1140883"/>
          </a:xfrm>
          <a:prstGeom prst="wedgeRoundRectCallout">
            <a:avLst>
              <a:gd name="adj1" fmla="val 648"/>
              <a:gd name="adj2" fmla="val 42730"/>
              <a:gd name="adj3" fmla="val 16667"/>
            </a:avLst>
          </a:prstGeom>
          <a:solidFill>
            <a:schemeClr val="bg1">
              <a:alpha val="85097"/>
            </a:schemeClr>
          </a:solidFill>
          <a:ln w="3810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 b="1" dirty="0">
                <a:ln w="12700">
                  <a:noFill/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 services, control systems</a:t>
            </a:r>
            <a:endParaRPr lang="en-US" sz="2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8" name="AutoShape 19">
            <a:extLst>
              <a:ext uri="{FF2B5EF4-FFF2-40B4-BE49-F238E27FC236}">
                <a16:creationId xmlns:a16="http://schemas.microsoft.com/office/drawing/2014/main" id="{87096CBD-9620-036B-A059-D7B688ACC2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8491" y="159500"/>
            <a:ext cx="3429000" cy="1140883"/>
          </a:xfrm>
          <a:prstGeom prst="wedgeRoundRectCallout">
            <a:avLst>
              <a:gd name="adj1" fmla="val 648"/>
              <a:gd name="adj2" fmla="val 42730"/>
              <a:gd name="adj3" fmla="val 16667"/>
            </a:avLst>
          </a:prstGeom>
          <a:solidFill>
            <a:schemeClr val="bg1">
              <a:alpha val="85097"/>
            </a:schemeClr>
          </a:solidFill>
          <a:ln w="38100" algn="ctr">
            <a:solidFill>
              <a:srgbClr val="FF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 b="1" dirty="0">
                <a:ln w="12700">
                  <a:noFill/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Malicious URLs &amp; attachments</a:t>
            </a:r>
            <a:endParaRPr lang="en-US" sz="2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" name="AutoShape 19">
            <a:extLst>
              <a:ext uri="{FF2B5EF4-FFF2-40B4-BE49-F238E27FC236}">
                <a16:creationId xmlns:a16="http://schemas.microsoft.com/office/drawing/2014/main" id="{5DFC6CA4-07AE-5384-B60E-BEA29BBC3D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3889" y="1740758"/>
            <a:ext cx="3429000" cy="1140883"/>
          </a:xfrm>
          <a:prstGeom prst="wedgeRoundRectCallout">
            <a:avLst>
              <a:gd name="adj1" fmla="val 648"/>
              <a:gd name="adj2" fmla="val 42730"/>
              <a:gd name="adj3" fmla="val 16667"/>
            </a:avLst>
          </a:prstGeom>
          <a:solidFill>
            <a:schemeClr val="bg1">
              <a:alpha val="85097"/>
            </a:schemeClr>
          </a:solidFill>
          <a:ln w="38100" algn="ctr">
            <a:solidFill>
              <a:srgbClr val="FF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 b="1" dirty="0">
                <a:ln w="12700">
                  <a:noFill/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Adversaries</a:t>
            </a:r>
            <a:br>
              <a:rPr lang="en-US" sz="3200" b="1" dirty="0">
                <a:ln w="12700">
                  <a:noFill/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200" b="1" dirty="0">
                <a:ln w="12700">
                  <a:noFill/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(“Hackers”)</a:t>
            </a:r>
            <a:endParaRPr lang="en-US" sz="2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Picture 10" descr="Logo, icon&#10;&#10;Description automatically generated">
            <a:extLst>
              <a:ext uri="{FF2B5EF4-FFF2-40B4-BE49-F238E27FC236}">
                <a16:creationId xmlns:a16="http://schemas.microsoft.com/office/drawing/2014/main" id="{8615140A-3F58-A8DF-4981-909F6FBB8BAB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alphaModFix/>
            <a:duotone>
              <a:prstClr val="black"/>
              <a:srgbClr val="0070C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artisticPlasticWrap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12"/>
              </a:ext>
            </a:extLst>
          </a:blip>
          <a:stretch>
            <a:fillRect/>
          </a:stretch>
        </p:blipFill>
        <p:spPr>
          <a:xfrm>
            <a:off x="7624666" y="1594935"/>
            <a:ext cx="1142650" cy="1142650"/>
          </a:xfrm>
          <a:prstGeom prst="rect">
            <a:avLst/>
          </a:prstGeom>
        </p:spPr>
      </p:pic>
      <p:pic>
        <p:nvPicPr>
          <p:cNvPr id="12" name="Picture 11" descr="Logo, icon&#10;&#10;Description automatically generated">
            <a:extLst>
              <a:ext uri="{FF2B5EF4-FFF2-40B4-BE49-F238E27FC236}">
                <a16:creationId xmlns:a16="http://schemas.microsoft.com/office/drawing/2014/main" id="{579809BF-7FE2-C32B-7620-1EE63E8F83CF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alphaModFix/>
            <a:duotone>
              <a:prstClr val="black"/>
              <a:srgbClr val="0070C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artisticPlasticWrap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12"/>
              </a:ext>
            </a:extLst>
          </a:blip>
          <a:stretch>
            <a:fillRect/>
          </a:stretch>
        </p:blipFill>
        <p:spPr>
          <a:xfrm>
            <a:off x="8099401" y="1874972"/>
            <a:ext cx="1142650" cy="1142650"/>
          </a:xfrm>
          <a:prstGeom prst="rect">
            <a:avLst/>
          </a:prstGeom>
        </p:spPr>
      </p:pic>
      <p:pic>
        <p:nvPicPr>
          <p:cNvPr id="13" name="Picture 12" descr="Logo, icon&#10;&#10;Description automatically generated">
            <a:extLst>
              <a:ext uri="{FF2B5EF4-FFF2-40B4-BE49-F238E27FC236}">
                <a16:creationId xmlns:a16="http://schemas.microsoft.com/office/drawing/2014/main" id="{1381C52B-4D1F-BA67-A121-CCF3362DA4B8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alphaModFix/>
            <a:duotone>
              <a:prstClr val="black"/>
              <a:srgbClr val="0070C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artisticPlasticWrap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12"/>
              </a:ext>
            </a:extLst>
          </a:blip>
          <a:stretch>
            <a:fillRect/>
          </a:stretch>
        </p:blipFill>
        <p:spPr>
          <a:xfrm>
            <a:off x="7981870" y="1553298"/>
            <a:ext cx="1142650" cy="1142650"/>
          </a:xfrm>
          <a:prstGeom prst="rect">
            <a:avLst/>
          </a:prstGeom>
        </p:spPr>
      </p:pic>
      <p:pic>
        <p:nvPicPr>
          <p:cNvPr id="16" name="Picture 15" descr="Logo, icon&#10;&#10;Description automatically generated">
            <a:extLst>
              <a:ext uri="{FF2B5EF4-FFF2-40B4-BE49-F238E27FC236}">
                <a16:creationId xmlns:a16="http://schemas.microsoft.com/office/drawing/2014/main" id="{43956EFC-4857-E73C-34C5-84A66FA378FE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alphaModFix/>
            <a:duotone>
              <a:prstClr val="black"/>
              <a:srgbClr val="0070C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artisticPlasticWrap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12"/>
              </a:ext>
            </a:extLst>
          </a:blip>
          <a:stretch>
            <a:fillRect/>
          </a:stretch>
        </p:blipFill>
        <p:spPr>
          <a:xfrm>
            <a:off x="7611658" y="1761547"/>
            <a:ext cx="1142650" cy="1142650"/>
          </a:xfrm>
          <a:prstGeom prst="rect">
            <a:avLst/>
          </a:prstGeom>
        </p:spPr>
      </p:pic>
      <p:pic>
        <p:nvPicPr>
          <p:cNvPr id="19" name="Picture 18" descr="Logo, icon&#10;&#10;Description automatically generated">
            <a:extLst>
              <a:ext uri="{FF2B5EF4-FFF2-40B4-BE49-F238E27FC236}">
                <a16:creationId xmlns:a16="http://schemas.microsoft.com/office/drawing/2014/main" id="{040FA18E-F251-8B7E-C6E3-23D5547F2F42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alphaModFix/>
            <a:duotone>
              <a:prstClr val="black"/>
              <a:srgbClr val="0070C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artisticPlasticWrap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12"/>
              </a:ext>
            </a:extLst>
          </a:blip>
          <a:stretch>
            <a:fillRect/>
          </a:stretch>
        </p:blipFill>
        <p:spPr>
          <a:xfrm>
            <a:off x="8091969" y="1878371"/>
            <a:ext cx="1142650" cy="1142650"/>
          </a:xfrm>
          <a:prstGeom prst="rect">
            <a:avLst/>
          </a:prstGeom>
        </p:spPr>
      </p:pic>
      <p:pic>
        <p:nvPicPr>
          <p:cNvPr id="23" name="Picture 22" descr="Logo, icon&#10;&#10;Description automatically generated">
            <a:extLst>
              <a:ext uri="{FF2B5EF4-FFF2-40B4-BE49-F238E27FC236}">
                <a16:creationId xmlns:a16="http://schemas.microsoft.com/office/drawing/2014/main" id="{B23A02BC-CBD9-7483-73D7-37F13271543C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alphaModFix/>
            <a:duotone>
              <a:prstClr val="black"/>
              <a:srgbClr val="0070C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artisticPlasticWrap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12"/>
              </a:ext>
            </a:extLst>
          </a:blip>
          <a:stretch>
            <a:fillRect/>
          </a:stretch>
        </p:blipFill>
        <p:spPr>
          <a:xfrm>
            <a:off x="7977829" y="-9029"/>
            <a:ext cx="1142650" cy="1142650"/>
          </a:xfrm>
          <a:prstGeom prst="rect">
            <a:avLst/>
          </a:prstGeom>
        </p:spPr>
      </p:pic>
      <p:pic>
        <p:nvPicPr>
          <p:cNvPr id="24" name="Picture 23" descr="Logo, icon&#10;&#10;Description automatically generated">
            <a:extLst>
              <a:ext uri="{FF2B5EF4-FFF2-40B4-BE49-F238E27FC236}">
                <a16:creationId xmlns:a16="http://schemas.microsoft.com/office/drawing/2014/main" id="{CEDE2C46-E971-147B-BE91-E2FC87DCF37A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alphaModFix/>
            <a:duotone>
              <a:prstClr val="black"/>
              <a:srgbClr val="0070C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artisticPlasticWrap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12"/>
              </a:ext>
            </a:extLst>
          </a:blip>
          <a:stretch>
            <a:fillRect/>
          </a:stretch>
        </p:blipFill>
        <p:spPr>
          <a:xfrm>
            <a:off x="7607617" y="199220"/>
            <a:ext cx="1142650" cy="1142650"/>
          </a:xfrm>
          <a:prstGeom prst="rect">
            <a:avLst/>
          </a:prstGeom>
        </p:spPr>
      </p:pic>
      <p:pic>
        <p:nvPicPr>
          <p:cNvPr id="25" name="Picture 24" descr="Logo, icon&#10;&#10;Description automatically generated">
            <a:extLst>
              <a:ext uri="{FF2B5EF4-FFF2-40B4-BE49-F238E27FC236}">
                <a16:creationId xmlns:a16="http://schemas.microsoft.com/office/drawing/2014/main" id="{F88CD838-07C9-30DD-F9EB-77C117D22FB3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alphaModFix/>
            <a:duotone>
              <a:prstClr val="black"/>
              <a:srgbClr val="0070C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artisticPlasticWrap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12"/>
              </a:ext>
            </a:extLst>
          </a:blip>
          <a:stretch>
            <a:fillRect/>
          </a:stretch>
        </p:blipFill>
        <p:spPr>
          <a:xfrm>
            <a:off x="8087928" y="316044"/>
            <a:ext cx="1142650" cy="1142650"/>
          </a:xfrm>
          <a:prstGeom prst="rect">
            <a:avLst/>
          </a:prstGeom>
        </p:spPr>
      </p:pic>
      <p:pic>
        <p:nvPicPr>
          <p:cNvPr id="29" name="Picture 28" descr="Logo, icon&#10;&#10;Description automatically generated">
            <a:extLst>
              <a:ext uri="{FF2B5EF4-FFF2-40B4-BE49-F238E27FC236}">
                <a16:creationId xmlns:a16="http://schemas.microsoft.com/office/drawing/2014/main" id="{9EC18E8C-D0D5-BE4E-2444-BE14E458560B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alphaModFix/>
            <a:duotone>
              <a:prstClr val="black"/>
              <a:srgbClr val="0070C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artisticPlasticWrap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12"/>
              </a:ext>
            </a:extLst>
          </a:blip>
          <a:stretch>
            <a:fillRect/>
          </a:stretch>
        </p:blipFill>
        <p:spPr>
          <a:xfrm>
            <a:off x="7913416" y="90167"/>
            <a:ext cx="1142650" cy="1142650"/>
          </a:xfrm>
          <a:prstGeom prst="rect">
            <a:avLst/>
          </a:prstGeom>
        </p:spPr>
      </p:pic>
      <p:pic>
        <p:nvPicPr>
          <p:cNvPr id="30" name="Picture 29" descr="Logo, icon&#10;&#10;Description automatically generated">
            <a:extLst>
              <a:ext uri="{FF2B5EF4-FFF2-40B4-BE49-F238E27FC236}">
                <a16:creationId xmlns:a16="http://schemas.microsoft.com/office/drawing/2014/main" id="{3C09E731-BFA3-381D-115F-368A89656F09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alphaModFix/>
            <a:duotone>
              <a:prstClr val="black"/>
              <a:srgbClr val="0070C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artisticPlasticWrap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12"/>
              </a:ext>
            </a:extLst>
          </a:blip>
          <a:stretch>
            <a:fillRect/>
          </a:stretch>
        </p:blipFill>
        <p:spPr>
          <a:xfrm>
            <a:off x="8000218" y="3181943"/>
            <a:ext cx="1142650" cy="1142650"/>
          </a:xfrm>
          <a:prstGeom prst="rect">
            <a:avLst/>
          </a:prstGeom>
        </p:spPr>
      </p:pic>
      <p:pic>
        <p:nvPicPr>
          <p:cNvPr id="32" name="Picture 31" descr="Logo, icon&#10;&#10;Description automatically generated">
            <a:extLst>
              <a:ext uri="{FF2B5EF4-FFF2-40B4-BE49-F238E27FC236}">
                <a16:creationId xmlns:a16="http://schemas.microsoft.com/office/drawing/2014/main" id="{E19344E9-6ABA-4414-6CAE-B40CE421CBDA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alphaModFix/>
            <a:duotone>
              <a:prstClr val="black"/>
              <a:srgbClr val="0070C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artisticPlasticWrap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12"/>
              </a:ext>
            </a:extLst>
          </a:blip>
          <a:stretch>
            <a:fillRect/>
          </a:stretch>
        </p:blipFill>
        <p:spPr>
          <a:xfrm>
            <a:off x="7630006" y="3390192"/>
            <a:ext cx="1142650" cy="1142650"/>
          </a:xfrm>
          <a:prstGeom prst="rect">
            <a:avLst/>
          </a:prstGeom>
        </p:spPr>
      </p:pic>
      <p:pic>
        <p:nvPicPr>
          <p:cNvPr id="33" name="Picture 32" descr="Logo, icon&#10;&#10;Description automatically generated">
            <a:extLst>
              <a:ext uri="{FF2B5EF4-FFF2-40B4-BE49-F238E27FC236}">
                <a16:creationId xmlns:a16="http://schemas.microsoft.com/office/drawing/2014/main" id="{60BEC46F-1FBF-0EFC-6494-90D2B2A0D008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alphaModFix/>
            <a:duotone>
              <a:prstClr val="black"/>
              <a:srgbClr val="0070C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artisticPlasticWrap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12"/>
              </a:ext>
            </a:extLst>
          </a:blip>
          <a:stretch>
            <a:fillRect/>
          </a:stretch>
        </p:blipFill>
        <p:spPr>
          <a:xfrm>
            <a:off x="8110317" y="3507016"/>
            <a:ext cx="1142650" cy="1142650"/>
          </a:xfrm>
          <a:prstGeom prst="rect">
            <a:avLst/>
          </a:prstGeom>
        </p:spPr>
      </p:pic>
      <p:pic>
        <p:nvPicPr>
          <p:cNvPr id="34" name="Picture 33" descr="Logo, icon&#10;&#10;Description automatically generated">
            <a:extLst>
              <a:ext uri="{FF2B5EF4-FFF2-40B4-BE49-F238E27FC236}">
                <a16:creationId xmlns:a16="http://schemas.microsoft.com/office/drawing/2014/main" id="{B9A2412A-0826-E09F-937C-9C0E48C0A02E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alphaModFix/>
            <a:duotone>
              <a:prstClr val="black"/>
              <a:srgbClr val="0070C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artisticPlasticWrap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12"/>
              </a:ext>
            </a:extLst>
          </a:blip>
          <a:stretch>
            <a:fillRect/>
          </a:stretch>
        </p:blipFill>
        <p:spPr>
          <a:xfrm>
            <a:off x="-45921" y="10958"/>
            <a:ext cx="1142650" cy="1142650"/>
          </a:xfrm>
          <a:prstGeom prst="rect">
            <a:avLst/>
          </a:prstGeom>
        </p:spPr>
      </p:pic>
      <p:pic>
        <p:nvPicPr>
          <p:cNvPr id="35" name="Picture 34" descr="Logo, icon&#10;&#10;Description automatically generated">
            <a:extLst>
              <a:ext uri="{FF2B5EF4-FFF2-40B4-BE49-F238E27FC236}">
                <a16:creationId xmlns:a16="http://schemas.microsoft.com/office/drawing/2014/main" id="{73DA3A52-DF13-222C-481D-7DC345778DBE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alphaModFix/>
            <a:duotone>
              <a:prstClr val="black"/>
              <a:srgbClr val="0070C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artisticPlasticWrap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12"/>
              </a:ext>
            </a:extLst>
          </a:blip>
          <a:stretch>
            <a:fillRect/>
          </a:stretch>
        </p:blipFill>
        <p:spPr>
          <a:xfrm>
            <a:off x="428814" y="290995"/>
            <a:ext cx="1142650" cy="1142650"/>
          </a:xfrm>
          <a:prstGeom prst="rect">
            <a:avLst/>
          </a:prstGeom>
        </p:spPr>
      </p:pic>
      <p:pic>
        <p:nvPicPr>
          <p:cNvPr id="41" name="Picture 40" descr="Logo, icon&#10;&#10;Description automatically generated">
            <a:extLst>
              <a:ext uri="{FF2B5EF4-FFF2-40B4-BE49-F238E27FC236}">
                <a16:creationId xmlns:a16="http://schemas.microsoft.com/office/drawing/2014/main" id="{B0ABC23F-0A59-4887-9DA1-058513DA28E0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alphaModFix/>
            <a:duotone>
              <a:prstClr val="black"/>
              <a:srgbClr val="0070C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artisticPlasticWrap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12"/>
              </a:ext>
            </a:extLst>
          </a:blip>
          <a:stretch>
            <a:fillRect/>
          </a:stretch>
        </p:blipFill>
        <p:spPr>
          <a:xfrm>
            <a:off x="-54799" y="1599527"/>
            <a:ext cx="1142650" cy="1142650"/>
          </a:xfrm>
          <a:prstGeom prst="rect">
            <a:avLst/>
          </a:prstGeom>
        </p:spPr>
      </p:pic>
      <p:pic>
        <p:nvPicPr>
          <p:cNvPr id="42" name="Picture 41" descr="Logo, icon&#10;&#10;Description automatically generated">
            <a:extLst>
              <a:ext uri="{FF2B5EF4-FFF2-40B4-BE49-F238E27FC236}">
                <a16:creationId xmlns:a16="http://schemas.microsoft.com/office/drawing/2014/main" id="{46F1E487-D755-D430-DED4-8D2A33C7624C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alphaModFix/>
            <a:duotone>
              <a:prstClr val="black"/>
              <a:srgbClr val="0070C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artisticPlasticWrap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12"/>
              </a:ext>
            </a:extLst>
          </a:blip>
          <a:stretch>
            <a:fillRect/>
          </a:stretch>
        </p:blipFill>
        <p:spPr>
          <a:xfrm>
            <a:off x="419936" y="1879564"/>
            <a:ext cx="1142650" cy="1142650"/>
          </a:xfrm>
          <a:prstGeom prst="rect">
            <a:avLst/>
          </a:prstGeom>
        </p:spPr>
      </p:pic>
      <p:pic>
        <p:nvPicPr>
          <p:cNvPr id="43" name="Picture 42" descr="Logo, icon&#10;&#10;Description automatically generated">
            <a:extLst>
              <a:ext uri="{FF2B5EF4-FFF2-40B4-BE49-F238E27FC236}">
                <a16:creationId xmlns:a16="http://schemas.microsoft.com/office/drawing/2014/main" id="{126EC49B-6796-2D5B-AC2C-DF8A02497AAB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alphaModFix/>
            <a:duotone>
              <a:prstClr val="black"/>
              <a:srgbClr val="0070C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artisticPlasticWrap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12"/>
              </a:ext>
            </a:extLst>
          </a:blip>
          <a:stretch>
            <a:fillRect/>
          </a:stretch>
        </p:blipFill>
        <p:spPr>
          <a:xfrm>
            <a:off x="-15998" y="3144147"/>
            <a:ext cx="1142650" cy="1142650"/>
          </a:xfrm>
          <a:prstGeom prst="rect">
            <a:avLst/>
          </a:prstGeom>
        </p:spPr>
      </p:pic>
      <p:pic>
        <p:nvPicPr>
          <p:cNvPr id="44" name="Picture 43" descr="Logo, icon&#10;&#10;Description automatically generated">
            <a:extLst>
              <a:ext uri="{FF2B5EF4-FFF2-40B4-BE49-F238E27FC236}">
                <a16:creationId xmlns:a16="http://schemas.microsoft.com/office/drawing/2014/main" id="{D968136D-63B8-F881-7EE5-82139036EF6C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alphaModFix/>
            <a:duotone>
              <a:prstClr val="black"/>
              <a:srgbClr val="0070C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artisticPlasticWrap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12"/>
              </a:ext>
            </a:extLst>
          </a:blip>
          <a:stretch>
            <a:fillRect/>
          </a:stretch>
        </p:blipFill>
        <p:spPr>
          <a:xfrm>
            <a:off x="458737" y="3424184"/>
            <a:ext cx="1142650" cy="1142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8948119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19">
            <a:extLst>
              <a:ext uri="{FF2B5EF4-FFF2-40B4-BE49-F238E27FC236}">
                <a16:creationId xmlns:a16="http://schemas.microsoft.com/office/drawing/2014/main" id="{259ED074-D1C6-BF5C-A271-4A1B15631A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-90619" y="12772"/>
            <a:ext cx="7779764" cy="1537671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en-GB" sz="2400" b="1" u="sng" dirty="0">
                <a:ln w="12700">
                  <a:noFill/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Strategy:</a:t>
            </a:r>
            <a:r>
              <a:rPr lang="en-GB" sz="2400" b="1" dirty="0">
                <a:ln w="12700">
                  <a:noFill/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2200" dirty="0">
                <a:ln w="12700">
                  <a:noFill/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Enhance CERN’s security posture </a:t>
            </a:r>
            <a:r>
              <a:rPr lang="en-GB" sz="2200" strike="sngStrike" dirty="0">
                <a:ln w="12700">
                  <a:noFill/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wherever</a:t>
            </a:r>
            <a:r>
              <a:rPr lang="en-GB" sz="2200" dirty="0">
                <a:ln w="12700">
                  <a:noFill/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2200" i="1" dirty="0">
                <a:ln w="12700">
                  <a:noFill/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thoroughly despite </a:t>
            </a:r>
            <a:r>
              <a:rPr lang="en-GB" sz="2200" dirty="0">
                <a:ln w="12700">
                  <a:noFill/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its agility/complexity/heterogeneity </a:t>
            </a:r>
            <a:r>
              <a:rPr lang="en-GB" sz="2200" strike="sngStrike" dirty="0">
                <a:ln w="12700">
                  <a:noFill/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allows</a:t>
            </a:r>
            <a:r>
              <a:rPr lang="en-GB" sz="2200" dirty="0">
                <a:ln w="12700">
                  <a:noFill/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</a:p>
          <a:p>
            <a:pPr algn="r"/>
            <a:r>
              <a:rPr lang="en-GB" sz="2200" dirty="0">
                <a:ln w="12700">
                  <a:noFill/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Have excellent threat intel to anticipate attacks.</a:t>
            </a:r>
          </a:p>
          <a:p>
            <a:pPr algn="r"/>
            <a:r>
              <a:rPr lang="en-GB" sz="2200" dirty="0">
                <a:ln w="12700">
                  <a:noFill/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Defend in depth; detect early; respond quickly &amp; thoroughly.</a:t>
            </a:r>
            <a:endParaRPr lang="en-GB" sz="2400" b="1" dirty="0">
              <a:ln w="12700">
                <a:noFill/>
                <a:prstDash val="solid"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ECD94F29-801F-E28C-B567-2EA7FFF0726C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518"/>
            <a:ext cx="9144000" cy="4614672"/>
          </a:xfrm>
          <a:prstGeom prst="rect">
            <a:avLst/>
          </a:prstGeom>
        </p:spPr>
      </p:pic>
      <p:sp>
        <p:nvSpPr>
          <p:cNvPr id="49" name="AutoShape 19">
            <a:extLst>
              <a:ext uri="{FF2B5EF4-FFF2-40B4-BE49-F238E27FC236}">
                <a16:creationId xmlns:a16="http://schemas.microsoft.com/office/drawing/2014/main" id="{C819A052-A534-4DCA-C10A-E134CC42E7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-90619" y="9524"/>
            <a:ext cx="7779764" cy="1537671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en-GB" sz="2400" b="1" u="sng" dirty="0">
                <a:ln w="12700">
                  <a:noFill/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Strategy:</a:t>
            </a:r>
            <a:r>
              <a:rPr lang="en-GB" sz="2400" b="1" dirty="0">
                <a:ln w="12700">
                  <a:noFill/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2200" dirty="0">
                <a:ln w="12700">
                  <a:noFill/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Enhance CERN’s security posture wherever</a:t>
            </a:r>
            <a:br>
              <a:rPr lang="en-GB" sz="2200" dirty="0">
                <a:ln w="12700">
                  <a:noFill/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2200" dirty="0">
                <a:ln w="12700">
                  <a:noFill/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its agility/complexity/heterogeneity allows. </a:t>
            </a:r>
          </a:p>
          <a:p>
            <a:pPr algn="r"/>
            <a:r>
              <a:rPr lang="en-GB" sz="2200" dirty="0">
                <a:ln w="12700">
                  <a:noFill/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Have excellent threat intel to anticipate attacks.</a:t>
            </a:r>
          </a:p>
          <a:p>
            <a:pPr algn="r"/>
            <a:r>
              <a:rPr lang="en-GB" sz="2200" dirty="0">
                <a:ln w="12700">
                  <a:noFill/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Defend in depth; detect early; respond quickly &amp; thoroughly.</a:t>
            </a:r>
            <a:endParaRPr lang="en-GB" sz="2400" b="1" dirty="0">
              <a:ln w="12700">
                <a:noFill/>
                <a:prstDash val="solid"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2" descr="https://mediastream.cern.ch/MediaArchive/Photo/Public/2006/0611003/0611003_04/0611003_04-A4-at-144-dpi.jpg">
            <a:extLst>
              <a:ext uri="{FF2B5EF4-FFF2-40B4-BE49-F238E27FC236}">
                <a16:creationId xmlns:a16="http://schemas.microsoft.com/office/drawing/2014/main" id="{AC6F72BF-E4D4-E3EC-C8AA-8FAAABA8613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680954" y="3184712"/>
            <a:ext cx="1472236" cy="1433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Timeline&#10;&#10;Description automatically generated">
            <a:extLst>
              <a:ext uri="{FF2B5EF4-FFF2-40B4-BE49-F238E27FC236}">
                <a16:creationId xmlns:a16="http://schemas.microsoft.com/office/drawing/2014/main" id="{A4F1C863-2FDB-CEF2-E58F-4671B1EBDCD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0954" y="9524"/>
            <a:ext cx="1463047" cy="147454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EB57F4E-AECD-416D-2D9A-E2C6E0A066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47" name="AutoShape 19">
            <a:extLst>
              <a:ext uri="{FF2B5EF4-FFF2-40B4-BE49-F238E27FC236}">
                <a16:creationId xmlns:a16="http://schemas.microsoft.com/office/drawing/2014/main" id="{D2034C6B-F74D-90BF-66E7-C175E509A0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-9190" y="1706030"/>
            <a:ext cx="7680955" cy="1622686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en-GB" sz="2400" b="1" u="sng" dirty="0">
                <a:ln w="12700">
                  <a:noFill/>
                  <a:prstDash val="solid"/>
                </a:ln>
                <a:solidFill>
                  <a:srgbClr val="0C377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CERN Computer Security Controls:</a:t>
            </a:r>
            <a:r>
              <a:rPr lang="en-GB" sz="2400" b="1" dirty="0">
                <a:ln w="12700">
                  <a:noFill/>
                  <a:prstDash val="solid"/>
                </a:ln>
                <a:solidFill>
                  <a:srgbClr val="0C377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en-GB" sz="2400" dirty="0">
                <a:ln w="12700">
                  <a:noFill/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2400" dirty="0">
                <a:ln w="12700">
                  <a:noFill/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 complex and manifold as our environment.</a:t>
            </a:r>
          </a:p>
          <a:p>
            <a:pPr algn="r"/>
            <a:r>
              <a:rPr lang="en-GB" sz="2400" dirty="0">
                <a:ln w="12700">
                  <a:noFill/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comprehensive portfolio builds up slowly but steadily (like a Marathon that never ends).</a:t>
            </a:r>
          </a:p>
        </p:txBody>
      </p:sp>
      <p:sp>
        <p:nvSpPr>
          <p:cNvPr id="48" name="AutoShape 19">
            <a:extLst>
              <a:ext uri="{FF2B5EF4-FFF2-40B4-BE49-F238E27FC236}">
                <a16:creationId xmlns:a16="http://schemas.microsoft.com/office/drawing/2014/main" id="{13C1B56D-FE04-8516-F53D-7C86109C64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437470"/>
            <a:ext cx="7680955" cy="914400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en-GB" sz="2400" b="1" u="sng" dirty="0">
                <a:ln w="12700">
                  <a:noFill/>
                  <a:prstDash val="solid"/>
                </a:ln>
                <a:solidFill>
                  <a:srgbClr val="0C377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Collaborate:</a:t>
            </a:r>
            <a:r>
              <a:rPr lang="en-GB" sz="2400" dirty="0">
                <a:ln w="12700">
                  <a:noFill/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This fight can’t be fought alone.</a:t>
            </a:r>
            <a:br>
              <a:rPr lang="en-GB" sz="2400" dirty="0">
                <a:ln w="12700">
                  <a:noFill/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2400" dirty="0">
                <a:ln w="12700">
                  <a:noFill/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Collaborate, contribute, share with those willing to join.</a:t>
            </a:r>
          </a:p>
        </p:txBody>
      </p:sp>
      <p:pic>
        <p:nvPicPr>
          <p:cNvPr id="9" name="Picture 8" descr="Logo, icon&#10;&#10;Description automatically generated">
            <a:extLst>
              <a:ext uri="{FF2B5EF4-FFF2-40B4-BE49-F238E27FC236}">
                <a16:creationId xmlns:a16="http://schemas.microsoft.com/office/drawing/2014/main" id="{4C53EA11-6B9D-0F7D-4232-4959AEC6931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alphaModFix/>
            <a:duotone>
              <a:prstClr val="black"/>
              <a:srgbClr val="0070C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PlasticWrap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8"/>
              </a:ext>
            </a:extLst>
          </a:blip>
          <a:stretch>
            <a:fillRect/>
          </a:stretch>
        </p:blipFill>
        <p:spPr>
          <a:xfrm>
            <a:off x="7624666" y="1713807"/>
            <a:ext cx="1142650" cy="1142650"/>
          </a:xfrm>
          <a:prstGeom prst="rect">
            <a:avLst/>
          </a:prstGeom>
        </p:spPr>
      </p:pic>
      <p:pic>
        <p:nvPicPr>
          <p:cNvPr id="10" name="Picture 9" descr="Logo, icon&#10;&#10;Description automatically generated">
            <a:extLst>
              <a:ext uri="{FF2B5EF4-FFF2-40B4-BE49-F238E27FC236}">
                <a16:creationId xmlns:a16="http://schemas.microsoft.com/office/drawing/2014/main" id="{AAF30EF6-54C6-5268-D398-6AC9BFA61D4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alphaModFix/>
            <a:duotone>
              <a:prstClr val="black"/>
              <a:srgbClr val="0070C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PlasticWrap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8"/>
              </a:ext>
            </a:extLst>
          </a:blip>
          <a:stretch>
            <a:fillRect/>
          </a:stretch>
        </p:blipFill>
        <p:spPr>
          <a:xfrm>
            <a:off x="8099401" y="1993844"/>
            <a:ext cx="1142650" cy="1142650"/>
          </a:xfrm>
          <a:prstGeom prst="rect">
            <a:avLst/>
          </a:prstGeom>
        </p:spPr>
      </p:pic>
      <p:pic>
        <p:nvPicPr>
          <p:cNvPr id="11" name="Picture 10" descr="Logo, icon&#10;&#10;Description automatically generated">
            <a:extLst>
              <a:ext uri="{FF2B5EF4-FFF2-40B4-BE49-F238E27FC236}">
                <a16:creationId xmlns:a16="http://schemas.microsoft.com/office/drawing/2014/main" id="{9F5DDDAD-24E9-A4F7-4555-0C4BFC6BD79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alphaModFix/>
            <a:duotone>
              <a:prstClr val="black"/>
              <a:srgbClr val="0070C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PlasticWrap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8"/>
              </a:ext>
            </a:extLst>
          </a:blip>
          <a:stretch>
            <a:fillRect/>
          </a:stretch>
        </p:blipFill>
        <p:spPr>
          <a:xfrm>
            <a:off x="7981870" y="1672170"/>
            <a:ext cx="1142650" cy="1142650"/>
          </a:xfrm>
          <a:prstGeom prst="rect">
            <a:avLst/>
          </a:prstGeom>
        </p:spPr>
      </p:pic>
      <p:pic>
        <p:nvPicPr>
          <p:cNvPr id="12" name="Picture 11" descr="Logo, icon&#10;&#10;Description automatically generated">
            <a:extLst>
              <a:ext uri="{FF2B5EF4-FFF2-40B4-BE49-F238E27FC236}">
                <a16:creationId xmlns:a16="http://schemas.microsoft.com/office/drawing/2014/main" id="{7825AD0A-EEF0-E615-D21A-FDB28327187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alphaModFix/>
            <a:duotone>
              <a:prstClr val="black"/>
              <a:srgbClr val="0070C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PlasticWrap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8"/>
              </a:ext>
            </a:extLst>
          </a:blip>
          <a:stretch>
            <a:fillRect/>
          </a:stretch>
        </p:blipFill>
        <p:spPr>
          <a:xfrm>
            <a:off x="7611658" y="1880419"/>
            <a:ext cx="1142650" cy="1142650"/>
          </a:xfrm>
          <a:prstGeom prst="rect">
            <a:avLst/>
          </a:prstGeom>
        </p:spPr>
      </p:pic>
      <p:pic>
        <p:nvPicPr>
          <p:cNvPr id="13" name="Picture 12" descr="Logo, icon&#10;&#10;Description automatically generated">
            <a:extLst>
              <a:ext uri="{FF2B5EF4-FFF2-40B4-BE49-F238E27FC236}">
                <a16:creationId xmlns:a16="http://schemas.microsoft.com/office/drawing/2014/main" id="{CC72EFB1-A5C6-E556-2395-8B3409D2CE6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alphaModFix/>
            <a:duotone>
              <a:prstClr val="black"/>
              <a:srgbClr val="0070C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PlasticWrap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8"/>
              </a:ext>
            </a:extLst>
          </a:blip>
          <a:stretch>
            <a:fillRect/>
          </a:stretch>
        </p:blipFill>
        <p:spPr>
          <a:xfrm>
            <a:off x="8091969" y="1997243"/>
            <a:ext cx="1142650" cy="1142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6787905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9" grpId="0"/>
      <p:bldP spid="49" grpId="1"/>
      <p:bldP spid="47" grpId="0" animBg="1"/>
      <p:bldP spid="48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C8E6BAF4-56A6-35F5-615F-19BCF932360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8120" y="150649"/>
            <a:ext cx="4351791" cy="40642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2D6C033-4247-0CCA-FEB8-894834F8B11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694091" y="150649"/>
            <a:ext cx="4303599" cy="40642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Futher </a:t>
            </a:r>
            <a:r>
              <a:rPr lang="en-US" dirty="0"/>
              <a:t>Reading</a:t>
            </a:r>
            <a:endParaRPr lang="en-GB" dirty="0"/>
          </a:p>
        </p:txBody>
      </p:sp>
      <p:sp>
        <p:nvSpPr>
          <p:cNvPr id="7" name="Rectangle 31"/>
          <p:cNvSpPr/>
          <p:nvPr/>
        </p:nvSpPr>
        <p:spPr>
          <a:xfrm>
            <a:off x="0" y="4353250"/>
            <a:ext cx="4845165" cy="269304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68580" tIns="34290" rIns="68580" bIns="34290" anchor="t" anchorCtr="0" compatLnSpc="1">
            <a:spAutoFit/>
          </a:bodyPr>
          <a:lstStyle/>
          <a:p>
            <a:pPr lvl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300" dirty="0">
                <a:solidFill>
                  <a:srgbClr val="0070C0"/>
                </a:solidFill>
              </a:rPr>
              <a:t>https://security.web.cern.ch/reports/en/monthly_reports.shtml</a:t>
            </a:r>
            <a:endParaRPr lang="en-GB" sz="1300" dirty="0">
              <a:solidFill>
                <a:srgbClr val="0070C0"/>
              </a:solidFill>
              <a:latin typeface="Calibri"/>
            </a:endParaRPr>
          </a:p>
        </p:txBody>
      </p:sp>
      <p:sp>
        <p:nvSpPr>
          <p:cNvPr id="6" name="Rectangle 31"/>
          <p:cNvSpPr/>
          <p:nvPr/>
        </p:nvSpPr>
        <p:spPr>
          <a:xfrm>
            <a:off x="4730634" y="4353404"/>
            <a:ext cx="4303599" cy="276999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68580" tIns="34290" rIns="68580" bIns="34290" anchor="t" anchorCtr="0" compatLnSpc="1">
            <a:spAutoFit/>
          </a:bodyPr>
          <a:lstStyle/>
          <a:p>
            <a:pPr lvl="0" algn="ctr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350" dirty="0">
                <a:solidFill>
                  <a:srgbClr val="0070C0"/>
                </a:solidFill>
              </a:rPr>
              <a:t>https://security.web.cern.ch/reports/en/articles.shtml</a:t>
            </a:r>
            <a:endParaRPr lang="en-GB" sz="1350" dirty="0">
              <a:solidFill>
                <a:srgbClr val="0070C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05519476"/>
      </p:ext>
    </p:extLst>
  </p:cSld>
  <p:clrMapOvr>
    <a:masterClrMapping/>
  </p:clrMapOvr>
  <p:transition spd="med">
    <p:pull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650081" y="3292079"/>
            <a:ext cx="8229600" cy="85725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300" dirty="0"/>
              <a:t>Thank you very much!</a:t>
            </a:r>
            <a:endParaRPr lang="en-GB" sz="3300" dirty="0"/>
          </a:p>
        </p:txBody>
      </p:sp>
    </p:spTree>
    <p:extLst>
      <p:ext uri="{BB962C8B-B14F-4D97-AF65-F5344CB8AC3E}">
        <p14:creationId xmlns:p14="http://schemas.microsoft.com/office/powerpoint/2010/main" val="2278294672"/>
      </p:ext>
    </p:extLst>
  </p:cSld>
  <p:clrMapOvr>
    <a:masterClrMapping/>
  </p:clrMapOvr>
  <p:transition spd="med">
    <p:pull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562" name="Picture 18" descr="http://mediaarchive.cern.ch/MediaArchive/Photo/Public/2005/0507030/0507030_06/0507030_06-A5-at-72-dp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246105"/>
            <a:ext cx="4572000" cy="2378334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1" y="2245085"/>
            <a:ext cx="4571999" cy="2376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 Complex + Cacophonic Footprint</a:t>
            </a:r>
          </a:p>
        </p:txBody>
      </p:sp>
      <p:pic>
        <p:nvPicPr>
          <p:cNvPr id="2" name="Picture 2" descr="https://mediastream.cern.ch/MediaArchive/Photo/Public/2006/0611003/0611003_04/0611003_04-A4-at-144-dpi.jpg">
            <a:extLst>
              <a:ext uri="{FF2B5EF4-FFF2-40B4-BE49-F238E27FC236}">
                <a16:creationId xmlns:a16="http://schemas.microsoft.com/office/drawing/2014/main" id="{E60B8F2F-56D2-7507-AF71-570D008145F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572046" y="2226045"/>
            <a:ext cx="4571954" cy="2398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mediastream.cern.ch/MediaArchive/Photo/Public/2007/0703001/0703001_02/0703001_02-A4-at-144-dpi.jpg">
            <a:extLst>
              <a:ext uri="{FF2B5EF4-FFF2-40B4-BE49-F238E27FC236}">
                <a16:creationId xmlns:a16="http://schemas.microsoft.com/office/drawing/2014/main" id="{A69504A2-208A-91A4-D649-F42C007618B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flipH="1">
            <a:off x="-4" y="0"/>
            <a:ext cx="4571999" cy="2253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[Screenshot from the LHC Hardware Commissioning website showing the LHC ring is cold]">
            <a:extLst>
              <a:ext uri="{FF2B5EF4-FFF2-40B4-BE49-F238E27FC236}">
                <a16:creationId xmlns:a16="http://schemas.microsoft.com/office/drawing/2014/main" id="{8C8160DC-AF7B-D172-B9B9-2D5B36C345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62" y="-4572"/>
            <a:ext cx="4571999" cy="2253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Grafik 2" descr="10.jpg">
            <a:extLst>
              <a:ext uri="{FF2B5EF4-FFF2-40B4-BE49-F238E27FC236}">
                <a16:creationId xmlns:a16="http://schemas.microsoft.com/office/drawing/2014/main" id="{F6998819-01DC-399D-09F6-6320E6213FC0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5879" y="0"/>
            <a:ext cx="4571999" cy="2253210"/>
          </a:xfrm>
          <a:prstGeom prst="rect">
            <a:avLst/>
          </a:prstGeom>
        </p:spPr>
      </p:pic>
      <p:pic>
        <p:nvPicPr>
          <p:cNvPr id="9" name="Picture 8" descr="A computer screen shot of a explosion&#10;&#10;Description automatically generated">
            <a:extLst>
              <a:ext uri="{FF2B5EF4-FFF2-40B4-BE49-F238E27FC236}">
                <a16:creationId xmlns:a16="http://schemas.microsoft.com/office/drawing/2014/main" id="{3291BB8E-6F23-605A-6498-FEDD1E5E211B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7508" y="0"/>
            <a:ext cx="4608739" cy="2253210"/>
          </a:xfrm>
          <a:prstGeom prst="rect">
            <a:avLst/>
          </a:prstGeom>
        </p:spPr>
      </p:pic>
      <p:pic>
        <p:nvPicPr>
          <p:cNvPr id="11" name="Picture 10" descr="A screenshot of a computer&#10;&#10;Description automatically generated">
            <a:extLst>
              <a:ext uri="{FF2B5EF4-FFF2-40B4-BE49-F238E27FC236}">
                <a16:creationId xmlns:a16="http://schemas.microsoft.com/office/drawing/2014/main" id="{12B07C83-388C-1960-942E-E6A5FC6693FD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002"/>
          <a:stretch/>
        </p:blipFill>
        <p:spPr>
          <a:xfrm>
            <a:off x="-18373" y="2240258"/>
            <a:ext cx="4587310" cy="2376296"/>
          </a:xfrm>
          <a:prstGeom prst="rect">
            <a:avLst/>
          </a:prstGeom>
        </p:spPr>
      </p:pic>
      <p:pic>
        <p:nvPicPr>
          <p:cNvPr id="108546" name="Picture 2" descr="Cern scientists look at computer screens during LHC switch-on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120" y="-9654"/>
            <a:ext cx="4571999" cy="2258292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Picture 4" descr="https://mediastream.cern.ch/MediaArchive/Photo/Public/2012/1207154/1207154_04/1207154_04-A4-at-144-dpi.jpg"/>
          <p:cNvPicPr>
            <a:picLocks noChangeArrowheads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572001" y="-12952"/>
            <a:ext cx="4571999" cy="2253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0553315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85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08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562" name="Picture 18" descr="http://mediaarchive.cern.ch/MediaArchive/Photo/Public/2005/0507030/0507030_06/0507030_06-A5-at-72-dp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4572000" cy="236652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Office </a:t>
            </a:r>
            <a:r>
              <a:rPr lang="en-GB"/>
              <a:t>Computing Cyber-Security</a:t>
            </a:r>
            <a:endParaRPr lang="en-GB" dirty="0"/>
          </a:p>
        </p:txBody>
      </p:sp>
      <p:sp>
        <p:nvSpPr>
          <p:cNvPr id="8" name="AutoShape 19">
            <a:extLst>
              <a:ext uri="{FF2B5EF4-FFF2-40B4-BE49-F238E27FC236}">
                <a16:creationId xmlns:a16="http://schemas.microsoft.com/office/drawing/2014/main" id="{1101579B-90B0-1032-BAF6-ABE2EAB850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51573" y="2172474"/>
            <a:ext cx="5816477" cy="767753"/>
          </a:xfrm>
          <a:prstGeom prst="wedgeRoundRectCallout">
            <a:avLst>
              <a:gd name="adj1" fmla="val -21102"/>
              <a:gd name="adj2" fmla="val 49898"/>
              <a:gd name="adj3" fmla="val 16667"/>
            </a:avLst>
          </a:prstGeom>
          <a:solidFill>
            <a:schemeClr val="bg1">
              <a:alpha val="85097"/>
            </a:schemeClr>
          </a:solidFill>
          <a:ln w="38100" algn="ctr">
            <a:solidFill>
              <a:srgbClr val="3861AA"/>
            </a:solidFill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en-GB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3861AA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160Gb/s backbone, &gt;20 Gb/s flat bandwidth,</a:t>
            </a:r>
            <a:br>
              <a:rPr lang="en-GB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3861AA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GB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3861AA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4000 switches, 300 routers, 6k firewall openings</a:t>
            </a:r>
            <a:endParaRPr lang="en-GB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AutoShape 19">
            <a:extLst>
              <a:ext uri="{FF2B5EF4-FFF2-40B4-BE49-F238E27FC236}">
                <a16:creationId xmlns:a16="http://schemas.microsoft.com/office/drawing/2014/main" id="{DD57BDF1-9AF3-DCF1-9A2F-BBBE2CFFE3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1853" y="3212605"/>
            <a:ext cx="7420708" cy="666913"/>
          </a:xfrm>
          <a:prstGeom prst="wedgeRoundRectCallout">
            <a:avLst>
              <a:gd name="adj1" fmla="val -21102"/>
              <a:gd name="adj2" fmla="val 49898"/>
              <a:gd name="adj3" fmla="val 16667"/>
            </a:avLst>
          </a:prstGeom>
          <a:solidFill>
            <a:schemeClr val="bg1">
              <a:alpha val="85097"/>
            </a:schemeClr>
          </a:solidFill>
          <a:ln w="38100" algn="ctr">
            <a:solidFill>
              <a:srgbClr val="3861AA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GB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~271k heterogeneous devices registered:</a:t>
            </a:r>
            <a:br>
              <a:rPr lang="en-GB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GB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any hardware, any operating system, any (legal) application</a:t>
            </a:r>
          </a:p>
        </p:txBody>
      </p:sp>
      <p:sp>
        <p:nvSpPr>
          <p:cNvPr id="10" name="AutoShape 19">
            <a:extLst>
              <a:ext uri="{FF2B5EF4-FFF2-40B4-BE49-F238E27FC236}">
                <a16:creationId xmlns:a16="http://schemas.microsoft.com/office/drawing/2014/main" id="{0C3269DA-2D00-40F1-536F-39E81AE567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1853" y="3972893"/>
            <a:ext cx="7420707" cy="481382"/>
          </a:xfrm>
          <a:prstGeom prst="wedgeRoundRectCallout">
            <a:avLst>
              <a:gd name="adj1" fmla="val -21102"/>
              <a:gd name="adj2" fmla="val 49898"/>
              <a:gd name="adj3" fmla="val 16667"/>
            </a:avLst>
          </a:prstGeom>
          <a:solidFill>
            <a:schemeClr val="bg1">
              <a:alpha val="85097"/>
            </a:schemeClr>
          </a:solidFill>
          <a:ln w="38100" algn="ctr">
            <a:solidFill>
              <a:srgbClr val="3861AA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GB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~37k user account &amp; mailboxes, 2M emails/d, 70% SPAM</a:t>
            </a:r>
          </a:p>
        </p:txBody>
      </p:sp>
      <p:sp>
        <p:nvSpPr>
          <p:cNvPr id="11" name="AutoShape 19">
            <a:extLst>
              <a:ext uri="{FF2B5EF4-FFF2-40B4-BE49-F238E27FC236}">
                <a16:creationId xmlns:a16="http://schemas.microsoft.com/office/drawing/2014/main" id="{D1FBB552-5E03-77DD-4B99-50DE03ADC6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51573" y="1380921"/>
            <a:ext cx="5820731" cy="678977"/>
          </a:xfrm>
          <a:prstGeom prst="wedgeRoundRectCallout">
            <a:avLst>
              <a:gd name="adj1" fmla="val -21102"/>
              <a:gd name="adj2" fmla="val 49898"/>
              <a:gd name="adj3" fmla="val 16667"/>
            </a:avLst>
          </a:prstGeom>
          <a:solidFill>
            <a:schemeClr val="bg1">
              <a:alpha val="85097"/>
            </a:schemeClr>
          </a:solidFill>
          <a:ln w="38100" algn="ctr">
            <a:solidFill>
              <a:srgbClr val="3861AA"/>
            </a:solidFill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en-GB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3861AA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5 Class-B IPv4 &amp; 4 IPv6 networks</a:t>
            </a:r>
          </a:p>
          <a:p>
            <a:pPr algn="r"/>
            <a:r>
              <a:rPr lang="en-GB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3861AA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(+many non-routable networks)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3861AA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2" name="AutoShape 19">
            <a:extLst>
              <a:ext uri="{FF2B5EF4-FFF2-40B4-BE49-F238E27FC236}">
                <a16:creationId xmlns:a16="http://schemas.microsoft.com/office/drawing/2014/main" id="{C98D8B96-C613-43B8-AA42-10FE755E73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51573" y="200432"/>
            <a:ext cx="5820731" cy="1099178"/>
          </a:xfrm>
          <a:prstGeom prst="wedgeRoundRectCallout">
            <a:avLst>
              <a:gd name="adj1" fmla="val -21102"/>
              <a:gd name="adj2" fmla="val 49898"/>
              <a:gd name="adj3" fmla="val 16667"/>
            </a:avLst>
          </a:prstGeom>
          <a:solidFill>
            <a:schemeClr val="bg1">
              <a:alpha val="85097"/>
            </a:schemeClr>
          </a:solidFill>
          <a:ln w="38100" algn="ctr">
            <a:solidFill>
              <a:srgbClr val="3861AA"/>
            </a:solidFill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en-GB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3861AA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One flat office, wireless &amp; data centre network (visitor laptops on par with</a:t>
            </a:r>
            <a:br>
              <a:rPr lang="en-GB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3861AA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GB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3861AA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office PCs and data centre services)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3861AA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78744837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4" descr="https://mediastream.cern.ch/MediaArchive/Photo/Public/2012/1207154/1207154_04/1207154_04-A4-at-144-dpi.jpg"/>
          <p:cNvPicPr>
            <a:picLocks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1" y="2366523"/>
            <a:ext cx="4572000" cy="2252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Computer Centre Cyber-Security</a:t>
            </a:r>
          </a:p>
        </p:txBody>
      </p:sp>
      <p:sp>
        <p:nvSpPr>
          <p:cNvPr id="2" name="AutoShape 19">
            <a:extLst>
              <a:ext uri="{FF2B5EF4-FFF2-40B4-BE49-F238E27FC236}">
                <a16:creationId xmlns:a16="http://schemas.microsoft.com/office/drawing/2014/main" id="{E42BD06C-0758-918B-10AA-EE68C2FB6F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666" y="132445"/>
            <a:ext cx="8042280" cy="723509"/>
          </a:xfrm>
          <a:prstGeom prst="wedgeRoundRectCallout">
            <a:avLst>
              <a:gd name="adj1" fmla="val -21102"/>
              <a:gd name="adj2" fmla="val 49898"/>
              <a:gd name="adj3" fmla="val 16667"/>
            </a:avLst>
          </a:prstGeom>
          <a:solidFill>
            <a:schemeClr val="bg1">
              <a:alpha val="85097"/>
            </a:schemeClr>
          </a:solidFill>
          <a:ln w="38100" algn="ctr">
            <a:solidFill>
              <a:srgbClr val="3861AA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GB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3861AA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7 data centres serving users, infrastructure, compute &amp; storage, accelerators &amp; experiments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3861AA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AutoShape 19">
            <a:extLst>
              <a:ext uri="{FF2B5EF4-FFF2-40B4-BE49-F238E27FC236}">
                <a16:creationId xmlns:a16="http://schemas.microsoft.com/office/drawing/2014/main" id="{F6481CBD-79C0-895E-5F29-55F449C862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666" y="932758"/>
            <a:ext cx="5388268" cy="723509"/>
          </a:xfrm>
          <a:prstGeom prst="wedgeRoundRectCallout">
            <a:avLst>
              <a:gd name="adj1" fmla="val -21102"/>
              <a:gd name="adj2" fmla="val 49898"/>
              <a:gd name="adj3" fmla="val 16667"/>
            </a:avLst>
          </a:prstGeom>
          <a:solidFill>
            <a:schemeClr val="bg1">
              <a:alpha val="85097"/>
            </a:schemeClr>
          </a:solidFill>
          <a:ln w="38100" algn="ctr">
            <a:solidFill>
              <a:srgbClr val="3861AA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GB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3861AA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&gt;6k servers, 213k cores, 30k virtual machines,</a:t>
            </a:r>
            <a:br>
              <a:rPr lang="en-GB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3861AA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GB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3861AA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~1EB storage (71k hard disks + 49k tapes)</a:t>
            </a:r>
          </a:p>
        </p:txBody>
      </p:sp>
      <p:sp>
        <p:nvSpPr>
          <p:cNvPr id="4" name="AutoShape 19">
            <a:extLst>
              <a:ext uri="{FF2B5EF4-FFF2-40B4-BE49-F238E27FC236}">
                <a16:creationId xmlns:a16="http://schemas.microsoft.com/office/drawing/2014/main" id="{B0BF0B0A-E564-745E-AEF6-52AAA2905E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02492" y="3779381"/>
            <a:ext cx="5770487" cy="723509"/>
          </a:xfrm>
          <a:prstGeom prst="wedgeRoundRectCallout">
            <a:avLst>
              <a:gd name="adj1" fmla="val -21102"/>
              <a:gd name="adj2" fmla="val 49898"/>
              <a:gd name="adj3" fmla="val 16667"/>
            </a:avLst>
          </a:prstGeom>
          <a:solidFill>
            <a:schemeClr val="bg1">
              <a:alpha val="85097"/>
            </a:schemeClr>
          </a:solidFill>
          <a:ln w="38100" algn="ctr">
            <a:solidFill>
              <a:srgbClr val="3861AA"/>
            </a:solidFill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en-GB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50 central + 500 decentral webservers, &gt;10k websites, &gt;1.5M webpages, webcast</a:t>
            </a:r>
          </a:p>
        </p:txBody>
      </p:sp>
      <p:sp>
        <p:nvSpPr>
          <p:cNvPr id="6" name="AutoShape 19">
            <a:extLst>
              <a:ext uri="{FF2B5EF4-FFF2-40B4-BE49-F238E27FC236}">
                <a16:creationId xmlns:a16="http://schemas.microsoft.com/office/drawing/2014/main" id="{5D446AA4-89D1-D50B-DAA7-1C9ECFDC64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02493" y="1917577"/>
            <a:ext cx="5770487" cy="1742294"/>
          </a:xfrm>
          <a:prstGeom prst="wedgeRoundRectCallout">
            <a:avLst>
              <a:gd name="adj1" fmla="val -21102"/>
              <a:gd name="adj2" fmla="val 49898"/>
              <a:gd name="adj3" fmla="val 16667"/>
            </a:avLst>
          </a:prstGeom>
          <a:solidFill>
            <a:schemeClr val="bg1">
              <a:alpha val="85097"/>
            </a:schemeClr>
          </a:solidFill>
          <a:ln w="38100" algn="ctr">
            <a:solidFill>
              <a:srgbClr val="3861AA"/>
            </a:solidFill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en-GB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Provisioning of operating systems, printing, A/V software, office/engineering/HR/finance app’s,</a:t>
            </a:r>
            <a:br>
              <a:rPr lang="en-GB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GB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data bases, versioning/build systems, virtualisation &amp; container services, collaboration tools, video/audio conferencing, …</a:t>
            </a:r>
          </a:p>
        </p:txBody>
      </p:sp>
    </p:spTree>
    <p:extLst>
      <p:ext uri="{BB962C8B-B14F-4D97-AF65-F5344CB8AC3E}">
        <p14:creationId xmlns:p14="http://schemas.microsoft.com/office/powerpoint/2010/main" val="1395157256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572000" y="-124287"/>
            <a:ext cx="4571999" cy="2494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WLCG Cyber-Security</a:t>
            </a:r>
          </a:p>
        </p:txBody>
      </p:sp>
      <p:sp>
        <p:nvSpPr>
          <p:cNvPr id="2" name="AutoShape 19">
            <a:extLst>
              <a:ext uri="{FF2B5EF4-FFF2-40B4-BE49-F238E27FC236}">
                <a16:creationId xmlns:a16="http://schemas.microsoft.com/office/drawing/2014/main" id="{24DDEA75-2769-BD70-D45F-AB4A8BD8BD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8804" y="70341"/>
            <a:ext cx="4247642" cy="1186888"/>
          </a:xfrm>
          <a:prstGeom prst="wedgeRoundRectCallout">
            <a:avLst>
              <a:gd name="adj1" fmla="val -21102"/>
              <a:gd name="adj2" fmla="val 49898"/>
              <a:gd name="adj3" fmla="val 16667"/>
            </a:avLst>
          </a:prstGeom>
          <a:solidFill>
            <a:schemeClr val="bg1">
              <a:alpha val="85097"/>
            </a:schemeClr>
          </a:solidFill>
          <a:ln w="38100" algn="ctr">
            <a:solidFill>
              <a:srgbClr val="3861AA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GB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Worldwide LHC Computing Grid (WLCG):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GB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Tier-0 (CERN: ~7k nodes)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GB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13 Tier-1s, &gt;150 Tier-2s and 3s</a:t>
            </a:r>
          </a:p>
        </p:txBody>
      </p:sp>
      <p:sp>
        <p:nvSpPr>
          <p:cNvPr id="3" name="AutoShape 19">
            <a:extLst>
              <a:ext uri="{FF2B5EF4-FFF2-40B4-BE49-F238E27FC236}">
                <a16:creationId xmlns:a16="http://schemas.microsoft.com/office/drawing/2014/main" id="{9BAD935A-CD03-C078-9BC8-F5C9D6D217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8803" y="1339898"/>
            <a:ext cx="4247642" cy="1021407"/>
          </a:xfrm>
          <a:prstGeom prst="wedgeRoundRectCallout">
            <a:avLst>
              <a:gd name="adj1" fmla="val -21102"/>
              <a:gd name="adj2" fmla="val 49898"/>
              <a:gd name="adj3" fmla="val 16667"/>
            </a:avLst>
          </a:prstGeom>
          <a:solidFill>
            <a:schemeClr val="bg1">
              <a:alpha val="85097"/>
            </a:schemeClr>
          </a:solidFill>
          <a:ln w="38100" algn="ctr">
            <a:solidFill>
              <a:srgbClr val="3861AA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GB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Permanently running &gt;300k analysis jobs on &gt;550k CPU cores</a:t>
            </a:r>
            <a:br>
              <a:rPr lang="en-GB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GB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at &gt;20Gb/s through-put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3861AA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AutoShape 19">
            <a:extLst>
              <a:ext uri="{FF2B5EF4-FFF2-40B4-BE49-F238E27FC236}">
                <a16:creationId xmlns:a16="http://schemas.microsoft.com/office/drawing/2014/main" id="{4BB6C839-B452-40F3-4041-E7EB30B436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0" y="2704405"/>
            <a:ext cx="4264099" cy="1823208"/>
          </a:xfrm>
          <a:prstGeom prst="wedgeRoundRectCallout">
            <a:avLst>
              <a:gd name="adj1" fmla="val -21102"/>
              <a:gd name="adj2" fmla="val 49898"/>
              <a:gd name="adj3" fmla="val 16667"/>
            </a:avLst>
          </a:prstGeom>
          <a:solidFill>
            <a:schemeClr val="bg1">
              <a:alpha val="85097"/>
            </a:schemeClr>
          </a:solidFill>
          <a:ln w="38100" algn="ctr">
            <a:solidFill>
              <a:srgbClr val="3861AA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GB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3861AA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CERN Internet Exchange Point (CIXP):</a:t>
            </a:r>
            <a:br>
              <a:rPr lang="en-GB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3861AA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GB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3861AA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20 Internet Service Provider (ISPs) &amp; telecommunication companies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3861AA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F065689-405F-6DED-86C0-A8395A99926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9944" y="2663126"/>
            <a:ext cx="2495615" cy="1864487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457B993-CFEA-5263-E57C-E57B23C29B1B}"/>
              </a:ext>
            </a:extLst>
          </p:cNvPr>
          <p:cNvCxnSpPr/>
          <p:nvPr/>
        </p:nvCxnSpPr>
        <p:spPr>
          <a:xfrm>
            <a:off x="439445" y="2542514"/>
            <a:ext cx="8229600" cy="35169"/>
          </a:xfrm>
          <a:prstGeom prst="line">
            <a:avLst/>
          </a:prstGeom>
          <a:ln w="2222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80AFCABE-1EC5-3DA6-03D2-67CC32664BD8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984783" y="2704405"/>
            <a:ext cx="2495615" cy="1852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3958443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546" name="Picture 2" descr="Cern scientists look at computer screens during LHC switch-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1" y="2366524"/>
            <a:ext cx="4571999" cy="225221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Control System Cyber-Security</a:t>
            </a:r>
          </a:p>
        </p:txBody>
      </p:sp>
      <p:sp>
        <p:nvSpPr>
          <p:cNvPr id="2" name="AutoShape 3">
            <a:extLst>
              <a:ext uri="{FF2B5EF4-FFF2-40B4-BE49-F238E27FC236}">
                <a16:creationId xmlns:a16="http://schemas.microsoft.com/office/drawing/2014/main" id="{797C265C-CF46-AAEB-5D05-83CB96CB05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194" y="113533"/>
            <a:ext cx="2816857" cy="2287212"/>
          </a:xfrm>
          <a:prstGeom prst="wedgeRoundRectCallout">
            <a:avLst>
              <a:gd name="adj1" fmla="val 50000"/>
              <a:gd name="adj2" fmla="val 14769"/>
              <a:gd name="adj3" fmla="val 16667"/>
            </a:avLst>
          </a:prstGeom>
          <a:solidFill>
            <a:srgbClr val="33CCCC">
              <a:alpha val="50195"/>
            </a:srgbClr>
          </a:solidFill>
          <a:ln w="9525">
            <a:solidFill>
              <a:srgbClr val="33CCCC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1500" dirty="0">
                <a:solidFill>
                  <a:srgbClr val="000000"/>
                </a:solidFill>
              </a:rPr>
              <a:t>Experiments:</a:t>
            </a:r>
          </a:p>
          <a:p>
            <a:r>
              <a:rPr lang="en-US" sz="1050" dirty="0">
                <a:solidFill>
                  <a:srgbClr val="000000"/>
                </a:solidFill>
              </a:rPr>
              <a:t>ALICE, ATLAS, CMS, LHCb, </a:t>
            </a:r>
            <a:r>
              <a:rPr lang="en-US" sz="1050" dirty="0" err="1">
                <a:solidFill>
                  <a:srgbClr val="000000"/>
                </a:solidFill>
              </a:rPr>
              <a:t>LHCf</a:t>
            </a:r>
            <a:r>
              <a:rPr lang="en-US" sz="1050" dirty="0">
                <a:solidFill>
                  <a:srgbClr val="000000"/>
                </a:solidFill>
              </a:rPr>
              <a:t> and TOTEM</a:t>
            </a:r>
          </a:p>
          <a:p>
            <a:endParaRPr lang="en-US" sz="1050" dirty="0">
              <a:solidFill>
                <a:srgbClr val="000000"/>
              </a:solidFill>
            </a:endParaRPr>
          </a:p>
          <a:p>
            <a:r>
              <a:rPr lang="en-US" sz="1050" dirty="0">
                <a:solidFill>
                  <a:srgbClr val="000000"/>
                </a:solidFill>
              </a:rPr>
              <a:t>AD, Cast, Cloud, </a:t>
            </a:r>
            <a:r>
              <a:rPr lang="en-US" sz="1050" dirty="0" err="1">
                <a:solidFill>
                  <a:srgbClr val="000000"/>
                </a:solidFill>
              </a:rPr>
              <a:t>Collaps</a:t>
            </a:r>
            <a:r>
              <a:rPr lang="en-US" sz="1050" dirty="0">
                <a:solidFill>
                  <a:srgbClr val="000000"/>
                </a:solidFill>
              </a:rPr>
              <a:t>, Compass, Dirac, Gamma Irradiation Facility, ISOLDE/ISOLTRAP,  MICE R&amp;D, </a:t>
            </a:r>
            <a:r>
              <a:rPr lang="en-US" sz="1050" dirty="0" err="1">
                <a:solidFill>
                  <a:srgbClr val="000000"/>
                </a:solidFill>
              </a:rPr>
              <a:t>Miniball</a:t>
            </a:r>
            <a:r>
              <a:rPr lang="en-US" sz="1050" dirty="0">
                <a:solidFill>
                  <a:srgbClr val="000000"/>
                </a:solidFill>
              </a:rPr>
              <a:t>, Mistral, NA48/3, NA49, NA60, NA62, </a:t>
            </a:r>
            <a:r>
              <a:rPr lang="en-US" sz="1050" dirty="0" err="1">
                <a:solidFill>
                  <a:srgbClr val="000000"/>
                </a:solidFill>
              </a:rPr>
              <a:t>nTOF</a:t>
            </a:r>
            <a:r>
              <a:rPr lang="en-US" sz="1050" dirty="0">
                <a:solidFill>
                  <a:srgbClr val="000000"/>
                </a:solidFill>
              </a:rPr>
              <a:t>, Witch, …</a:t>
            </a:r>
          </a:p>
          <a:p>
            <a:endParaRPr lang="en-US" sz="1050" dirty="0">
              <a:solidFill>
                <a:srgbClr val="000000"/>
              </a:solidFill>
            </a:endParaRPr>
          </a:p>
          <a:p>
            <a:r>
              <a:rPr lang="en-US" sz="1050" dirty="0">
                <a:solidFill>
                  <a:srgbClr val="000000"/>
                </a:solidFill>
              </a:rPr>
              <a:t>GCS, MCS, MSS, and Cryogenics System</a:t>
            </a:r>
          </a:p>
          <a:p>
            <a:endParaRPr lang="en-US" sz="1050" dirty="0">
              <a:solidFill>
                <a:srgbClr val="000000"/>
              </a:solidFill>
            </a:endParaRPr>
          </a:p>
        </p:txBody>
      </p:sp>
      <p:sp>
        <p:nvSpPr>
          <p:cNvPr id="3" name="AutoShape 6">
            <a:extLst>
              <a:ext uri="{FF2B5EF4-FFF2-40B4-BE49-F238E27FC236}">
                <a16:creationId xmlns:a16="http://schemas.microsoft.com/office/drawing/2014/main" id="{72D87AFA-41D5-740D-C8EF-6247E7CC44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194" y="2887541"/>
            <a:ext cx="4359906" cy="1588809"/>
          </a:xfrm>
          <a:prstGeom prst="wedgeRoundRectCallout">
            <a:avLst>
              <a:gd name="adj1" fmla="val -14287"/>
              <a:gd name="adj2" fmla="val 49921"/>
              <a:gd name="adj3" fmla="val 16667"/>
            </a:avLst>
          </a:prstGeom>
          <a:solidFill>
            <a:srgbClr val="FF0000">
              <a:alpha val="39999"/>
            </a:srgbClr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1500" dirty="0">
                <a:solidFill>
                  <a:srgbClr val="000000"/>
                </a:solidFill>
              </a:rPr>
              <a:t>Safety:</a:t>
            </a:r>
            <a:endParaRPr lang="en-US" sz="1050" dirty="0">
              <a:solidFill>
                <a:srgbClr val="000000"/>
              </a:solidFill>
            </a:endParaRPr>
          </a:p>
          <a:p>
            <a:r>
              <a:rPr lang="en-US" sz="1050" dirty="0">
                <a:solidFill>
                  <a:srgbClr val="000000"/>
                </a:solidFill>
              </a:rPr>
              <a:t>ACIS, AC PS1, AC PS2, AC SPS1, AC SPS2, Alarm Repeater, ARCON, ADS, CCTV, CSA, SGGAZ, SFDIN, CSAM, CESAR, DSS, LACS, LASS, LASER, </a:t>
            </a:r>
            <a:r>
              <a:rPr lang="en-US" sz="1050" dirty="0" err="1">
                <a:solidFill>
                  <a:srgbClr val="000000"/>
                </a:solidFill>
              </a:rPr>
              <a:t>Radmon</a:t>
            </a:r>
            <a:r>
              <a:rPr lang="en-US" sz="1050" dirty="0">
                <a:solidFill>
                  <a:srgbClr val="000000"/>
                </a:solidFill>
              </a:rPr>
              <a:t>, RAMSES, MSAT, Radio Protection Service, Sniffer System, SUSI, TIM</a:t>
            </a:r>
          </a:p>
          <a:p>
            <a:endParaRPr lang="en-US" sz="1050" dirty="0">
              <a:solidFill>
                <a:srgbClr val="000000"/>
              </a:solidFill>
            </a:endParaRPr>
          </a:p>
          <a:p>
            <a:r>
              <a:rPr lang="en-US" sz="1500" dirty="0">
                <a:solidFill>
                  <a:srgbClr val="000000"/>
                </a:solidFill>
              </a:rPr>
              <a:t>Infrastructure:</a:t>
            </a:r>
          </a:p>
          <a:p>
            <a:r>
              <a:rPr lang="en-US" sz="1050" dirty="0">
                <a:solidFill>
                  <a:srgbClr val="000000"/>
                </a:solidFill>
              </a:rPr>
              <a:t>CV, ENS, FM, DBR, Gamma Spectroscopy, TS/CSE, and YAMS</a:t>
            </a:r>
          </a:p>
        </p:txBody>
      </p:sp>
      <p:sp>
        <p:nvSpPr>
          <p:cNvPr id="4" name="AutoShape 5">
            <a:extLst>
              <a:ext uri="{FF2B5EF4-FFF2-40B4-BE49-F238E27FC236}">
                <a16:creationId xmlns:a16="http://schemas.microsoft.com/office/drawing/2014/main" id="{BF1018CD-5324-CBC9-6F63-C74D286D00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94095" y="113534"/>
            <a:ext cx="1721486" cy="1796651"/>
          </a:xfrm>
          <a:prstGeom prst="wedgeRoundRectCallout">
            <a:avLst>
              <a:gd name="adj1" fmla="val -50171"/>
              <a:gd name="adj2" fmla="val 25819"/>
              <a:gd name="adj3" fmla="val 16667"/>
            </a:avLst>
          </a:prstGeom>
          <a:solidFill>
            <a:srgbClr val="00FF00">
              <a:alpha val="50195"/>
            </a:srgbClr>
          </a:solidFill>
          <a:ln w="9525">
            <a:solidFill>
              <a:srgbClr val="00FF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1500" dirty="0">
                <a:solidFill>
                  <a:srgbClr val="000000"/>
                </a:solidFill>
              </a:rPr>
              <a:t>Accelerators:</a:t>
            </a:r>
            <a:endParaRPr lang="en-US" sz="1050" dirty="0">
              <a:solidFill>
                <a:srgbClr val="000000"/>
              </a:solidFill>
            </a:endParaRPr>
          </a:p>
          <a:p>
            <a:r>
              <a:rPr lang="en-US" sz="1050" dirty="0">
                <a:solidFill>
                  <a:srgbClr val="000000"/>
                </a:solidFill>
              </a:rPr>
              <a:t>AB/OP, AD, CNGS, CCC, CLIC, ELENA, ISOLDE, ISOLDE offline, LEIR, LHC, </a:t>
            </a:r>
            <a:r>
              <a:rPr lang="en-US" sz="1050" dirty="0" err="1">
                <a:solidFill>
                  <a:srgbClr val="000000"/>
                </a:solidFill>
              </a:rPr>
              <a:t>Linac</a:t>
            </a:r>
            <a:r>
              <a:rPr lang="en-US" sz="1050" dirty="0">
                <a:solidFill>
                  <a:srgbClr val="000000"/>
                </a:solidFill>
              </a:rPr>
              <a:t> 2/3/4, PS, PS Booster, REX, SM18, and SPS</a:t>
            </a:r>
          </a:p>
        </p:txBody>
      </p:sp>
      <p:sp>
        <p:nvSpPr>
          <p:cNvPr id="6" name="AutoShape 4">
            <a:extLst>
              <a:ext uri="{FF2B5EF4-FFF2-40B4-BE49-F238E27FC236}">
                <a16:creationId xmlns:a16="http://schemas.microsoft.com/office/drawing/2014/main" id="{91189551-DE46-9A85-7EA8-DE18C5388D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44547" y="118200"/>
            <a:ext cx="3276259" cy="1791985"/>
          </a:xfrm>
          <a:prstGeom prst="wedgeRoundRectCallout">
            <a:avLst>
              <a:gd name="adj1" fmla="val -49944"/>
              <a:gd name="adj2" fmla="val -10324"/>
              <a:gd name="adj3" fmla="val 16667"/>
            </a:avLst>
          </a:prstGeom>
          <a:solidFill>
            <a:srgbClr val="FF9900">
              <a:alpha val="50195"/>
            </a:srgbClr>
          </a:solidFill>
          <a:ln w="9525">
            <a:solidFill>
              <a:srgbClr val="FF99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1500" dirty="0">
                <a:solidFill>
                  <a:srgbClr val="000000"/>
                </a:solidFill>
              </a:rPr>
              <a:t>Accelerator Infrastructure:</a:t>
            </a:r>
          </a:p>
          <a:p>
            <a:r>
              <a:rPr lang="en-US" sz="1050" dirty="0">
                <a:solidFill>
                  <a:srgbClr val="000000"/>
                </a:solidFill>
              </a:rPr>
              <a:t>ADT, ACS, BQE, BPAWT, BDI, BIC, BLM, BOF, BPM, BOB, BSRT, BTV, BRA, CWAT, </a:t>
            </a:r>
            <a:r>
              <a:rPr lang="en-US" sz="1050" dirty="0" err="1">
                <a:solidFill>
                  <a:srgbClr val="000000"/>
                </a:solidFill>
              </a:rPr>
              <a:t>Cryo</a:t>
            </a:r>
            <a:r>
              <a:rPr lang="en-US" sz="1050" dirty="0">
                <a:solidFill>
                  <a:srgbClr val="000000"/>
                </a:solidFill>
              </a:rPr>
              <a:t> (</a:t>
            </a:r>
            <a:r>
              <a:rPr lang="en-US" sz="1050" dirty="0" err="1">
                <a:solidFill>
                  <a:srgbClr val="000000"/>
                </a:solidFill>
              </a:rPr>
              <a:t>Frigo</a:t>
            </a:r>
            <a:r>
              <a:rPr lang="en-US" sz="1050" dirty="0">
                <a:solidFill>
                  <a:srgbClr val="000000"/>
                </a:solidFill>
              </a:rPr>
              <a:t>, SM18 &amp; Tunnel), BCTDC, BCTF, FGC, LEIR Low Level RF, LHC Beam Control System, LBDS, HC, LHC Logging Service, LTI, MKQA, APWL, BPL, OASIS, PIC, QDS/QPS,  BQS, SPS BT, BQK, Vacuum System, WIC, and BWS</a:t>
            </a:r>
          </a:p>
        </p:txBody>
      </p:sp>
      <p:sp>
        <p:nvSpPr>
          <p:cNvPr id="7" name="AutoShape 8">
            <a:extLst>
              <a:ext uri="{FF2B5EF4-FFF2-40B4-BE49-F238E27FC236}">
                <a16:creationId xmlns:a16="http://schemas.microsoft.com/office/drawing/2014/main" id="{ABCC88E4-E2F8-1E68-8EFA-3444E759F7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40051" y="667150"/>
            <a:ext cx="528966" cy="685800"/>
          </a:xfrm>
          <a:prstGeom prst="leftRightArrow">
            <a:avLst>
              <a:gd name="adj1" fmla="val 56944"/>
              <a:gd name="adj2" fmla="val 29463"/>
            </a:avLst>
          </a:prstGeom>
          <a:gradFill rotWithShape="1">
            <a:gsLst>
              <a:gs pos="0">
                <a:srgbClr val="80B1B7"/>
              </a:gs>
              <a:gs pos="100000">
                <a:srgbClr val="00FF00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1350"/>
          </a:p>
        </p:txBody>
      </p:sp>
      <p:sp>
        <p:nvSpPr>
          <p:cNvPr id="8" name="AutoShape 9">
            <a:extLst>
              <a:ext uri="{FF2B5EF4-FFF2-40B4-BE49-F238E27FC236}">
                <a16:creationId xmlns:a16="http://schemas.microsoft.com/office/drawing/2014/main" id="{9D47CA5A-AA1E-A003-7B45-9338BE33AE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40659" y="667150"/>
            <a:ext cx="503887" cy="685800"/>
          </a:xfrm>
          <a:prstGeom prst="leftRightArrow">
            <a:avLst>
              <a:gd name="adj1" fmla="val 56944"/>
              <a:gd name="adj2" fmla="val 29463"/>
            </a:avLst>
          </a:prstGeom>
          <a:gradFill rotWithShape="1">
            <a:gsLst>
              <a:gs pos="0">
                <a:srgbClr val="00FF00"/>
              </a:gs>
              <a:gs pos="100000">
                <a:srgbClr val="FF9900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1350"/>
          </a:p>
        </p:txBody>
      </p:sp>
      <p:sp>
        <p:nvSpPr>
          <p:cNvPr id="9" name="AutoShape 10">
            <a:extLst>
              <a:ext uri="{FF2B5EF4-FFF2-40B4-BE49-F238E27FC236}">
                <a16:creationId xmlns:a16="http://schemas.microsoft.com/office/drawing/2014/main" id="{8E793084-B2C3-B947-0A2D-77CFA033E4B8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510847" y="2055836"/>
            <a:ext cx="977103" cy="685800"/>
          </a:xfrm>
          <a:prstGeom prst="leftRightArrow">
            <a:avLst>
              <a:gd name="adj1" fmla="val 56944"/>
              <a:gd name="adj2" fmla="val 29463"/>
            </a:avLst>
          </a:prstGeom>
          <a:gradFill rotWithShape="1">
            <a:gsLst>
              <a:gs pos="0">
                <a:srgbClr val="00FF00"/>
              </a:gs>
              <a:gs pos="100000">
                <a:srgbClr val="FF0000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en-US" sz="1350"/>
          </a:p>
        </p:txBody>
      </p:sp>
      <p:sp>
        <p:nvSpPr>
          <p:cNvPr id="10" name="AutoShape 7">
            <a:extLst>
              <a:ext uri="{FF2B5EF4-FFF2-40B4-BE49-F238E27FC236}">
                <a16:creationId xmlns:a16="http://schemas.microsoft.com/office/drawing/2014/main" id="{3FC7C232-BC1C-2C91-D6DF-3ACB9D25842E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288350" y="2301117"/>
            <a:ext cx="486543" cy="685800"/>
          </a:xfrm>
          <a:prstGeom prst="leftRightArrow">
            <a:avLst>
              <a:gd name="adj1" fmla="val 56944"/>
              <a:gd name="adj2" fmla="val 29463"/>
            </a:avLst>
          </a:prstGeom>
          <a:gradFill rotWithShape="1">
            <a:gsLst>
              <a:gs pos="0">
                <a:srgbClr val="99CCFF"/>
              </a:gs>
              <a:gs pos="100000">
                <a:srgbClr val="FF0000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917591836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4176" y="-233681"/>
            <a:ext cx="2709215" cy="2836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err="1"/>
              <a:t>Examples</a:t>
            </a:r>
            <a:r>
              <a:rPr lang="de-DE" dirty="0"/>
              <a:t> of Control Systems</a:t>
            </a:r>
          </a:p>
        </p:txBody>
      </p:sp>
      <p:pic>
        <p:nvPicPr>
          <p:cNvPr id="6" name="Picture 3" descr="\\cern.ch\dfs\Users\s\slueders\Public\Detector Safety System\DSS CMS S2 2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307" y="-21259"/>
            <a:ext cx="2993136" cy="21614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C:\Users\slueders\AppData\Local\Microsoft\Windows\Temporary Internet Files\Content.IE5\DL00FX9V\bul-pho-2001-02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9" y="2140204"/>
            <a:ext cx="4161389" cy="25396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090160" y="-21260"/>
            <a:ext cx="4053840" cy="21614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163568" y="2140205"/>
            <a:ext cx="4980432" cy="24821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65353473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èmeCERN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que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39734</TotalTime>
  <Words>2686</Words>
  <Application>Microsoft Office PowerPoint</Application>
  <PresentationFormat>On-screen Show (16:9)</PresentationFormat>
  <Paragraphs>298</Paragraphs>
  <Slides>39</Slides>
  <Notes>21</Notes>
  <HiddenSlides>19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3" baseType="lpstr">
      <vt:lpstr>Arial</vt:lpstr>
      <vt:lpstr>Calibri</vt:lpstr>
      <vt:lpstr>Verdana Pro Black</vt:lpstr>
      <vt:lpstr>ThèmeCERN</vt:lpstr>
      <vt:lpstr>PowerPoint Presentation</vt:lpstr>
      <vt:lpstr>Overview</vt:lpstr>
      <vt:lpstr>Four Sectors of Operation</vt:lpstr>
      <vt:lpstr>A Complex + Cacophonic Footprint</vt:lpstr>
      <vt:lpstr>Office Computing Cyber-Security</vt:lpstr>
      <vt:lpstr>Computer Centre Cyber-Security</vt:lpstr>
      <vt:lpstr>WLCG Cyber-Security</vt:lpstr>
      <vt:lpstr>Control System Cyber-Security</vt:lpstr>
      <vt:lpstr>Examples of Control Systems</vt:lpstr>
      <vt:lpstr>CERN Staff &amp; Users</vt:lpstr>
      <vt:lpstr>Academic Freedom</vt:lpstr>
      <vt:lpstr>The “Security” Risk Matrix</vt:lpstr>
      <vt:lpstr>PowerPoint Presentation</vt:lpstr>
      <vt:lpstr>PowerPoint Presentation</vt:lpstr>
      <vt:lpstr>Multiple Adversaries</vt:lpstr>
      <vt:lpstr>Primary Attack Vectors</vt:lpstr>
      <vt:lpstr>Operational Risks</vt:lpstr>
      <vt:lpstr>Financial Risks</vt:lpstr>
      <vt:lpstr>Legal Risks</vt:lpstr>
      <vt:lpstr>Reputational Risks</vt:lpstr>
      <vt:lpstr>Adversaries &amp; Motivation</vt:lpstr>
      <vt:lpstr>PowerPoint Presentation</vt:lpstr>
      <vt:lpstr>Risk Controls</vt:lpstr>
      <vt:lpstr>Principles</vt:lpstr>
      <vt:lpstr>Awareness, Training &amp; Policies </vt:lpstr>
      <vt:lpstr>Account Protection</vt:lpstr>
      <vt:lpstr>Endpoint Protection</vt:lpstr>
      <vt:lpstr>PenTests, Reviews &amp; Consulting</vt:lpstr>
      <vt:lpstr>Network Protection</vt:lpstr>
      <vt:lpstr>Software Security</vt:lpstr>
      <vt:lpstr>Orchestration (the “SOC”)</vt:lpstr>
      <vt:lpstr>Threat Intelligence</vt:lpstr>
      <vt:lpstr>Intrusion Detection</vt:lpstr>
      <vt:lpstr>Incident Response</vt:lpstr>
      <vt:lpstr>CERN &amp; HEP CSIRT  </vt:lpstr>
      <vt:lpstr>Defense in Depth</vt:lpstr>
      <vt:lpstr>Summary</vt:lpstr>
      <vt:lpstr>Futher Reading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Recruitment Plan</dc:title>
  <dc:creator>purvisj</dc:creator>
  <cp:lastModifiedBy>Stefan Lueders</cp:lastModifiedBy>
  <cp:revision>1725</cp:revision>
  <cp:lastPrinted>2021-11-18T18:12:23Z</cp:lastPrinted>
  <dcterms:created xsi:type="dcterms:W3CDTF">2010-12-08T19:26:50Z</dcterms:created>
  <dcterms:modified xsi:type="dcterms:W3CDTF">2023-10-08T20:00:37Z</dcterms:modified>
</cp:coreProperties>
</file>