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98" r:id="rId2"/>
    <p:sldId id="614" r:id="rId3"/>
    <p:sldId id="567" r:id="rId4"/>
    <p:sldId id="403" r:id="rId5"/>
    <p:sldId id="606" r:id="rId6"/>
    <p:sldId id="612" r:id="rId7"/>
    <p:sldId id="618" r:id="rId8"/>
    <p:sldId id="616" r:id="rId9"/>
    <p:sldId id="579" r:id="rId10"/>
    <p:sldId id="619" r:id="rId11"/>
    <p:sldId id="581" r:id="rId12"/>
    <p:sldId id="617" r:id="rId13"/>
    <p:sldId id="583" r:id="rId14"/>
    <p:sldId id="591" r:id="rId15"/>
    <p:sldId id="587" r:id="rId16"/>
    <p:sldId id="621" r:id="rId17"/>
    <p:sldId id="585" r:id="rId18"/>
    <p:sldId id="620" r:id="rId19"/>
    <p:sldId id="588" r:id="rId20"/>
    <p:sldId id="566" r:id="rId21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9" autoAdjust="0"/>
    <p:restoredTop sz="89163" autoAdjust="0"/>
  </p:normalViewPr>
  <p:slideViewPr>
    <p:cSldViewPr snapToGrid="0">
      <p:cViewPr varScale="1">
        <p:scale>
          <a:sx n="56" d="100"/>
          <a:sy n="56" d="100"/>
        </p:scale>
        <p:origin x="924" y="5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8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0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4" y="1"/>
            <a:ext cx="2918830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CCF0D-F1DF-4215-B567-B70206FF5700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0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4" y="9371286"/>
            <a:ext cx="2918830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84E05-972F-41BB-AB03-CACA6A720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781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AAFD7-8F45-44CD-B456-64A742BD4FAC}" type="datetimeFigureOut">
              <a:rPr lang="en-GB" smtClean="0"/>
              <a:pPr/>
              <a:t>08/10/2023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11E00-353A-490C-A57D-46D225191C8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10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8018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Timing 30‘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905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11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346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12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3976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13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488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14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2359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15</a:t>
            </a:fld>
            <a:endParaRPr lang="en-US" sz="1400" b="0" i="0" u="none" strike="noStrike" kern="1200" cap="none" spc="0" baseline="0" dirty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787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16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6943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17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1205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18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1815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19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GB" dirty="0"/>
              <a:t>And that’s the moment when I usually wake up</a:t>
            </a:r>
          </a:p>
        </p:txBody>
      </p:sp>
    </p:spTree>
    <p:extLst>
      <p:ext uri="{BB962C8B-B14F-4D97-AF65-F5344CB8AC3E}">
        <p14:creationId xmlns:p14="http://schemas.microsoft.com/office/powerpoint/2010/main" val="3326551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2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2992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3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690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82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6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97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7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457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546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9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310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10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50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178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781" y="1244607"/>
            <a:ext cx="11379200" cy="5417450"/>
          </a:xfrm>
        </p:spPr>
        <p:txBody>
          <a:bodyPr>
            <a:normAutofit/>
          </a:bodyPr>
          <a:lstStyle>
            <a:lvl1pPr marL="268288" indent="-268288"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3392" y="1124744"/>
            <a:ext cx="109452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748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384" y="2703285"/>
            <a:ext cx="1184988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17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2659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1D5A1-1242-4701-8FF2-58FDDFF77D80}" type="datetimeFigureOut">
              <a:rPr lang="en-GB" smtClean="0"/>
              <a:pPr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 rot="16200000">
            <a:off x="10467172" y="3936559"/>
            <a:ext cx="3172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SL V1.0 20231008</a:t>
            </a:r>
            <a:r>
              <a:rPr lang="en-US" sz="1200" baseline="0" dirty="0"/>
              <a:t> </a:t>
            </a:r>
            <a:r>
              <a:rPr lang="en-US" sz="1200" dirty="0"/>
              <a:t>/ ©CERN</a:t>
            </a:r>
            <a:r>
              <a:rPr lang="en-US" sz="1200" baseline="0" dirty="0"/>
              <a:t> 2023 / </a:t>
            </a:r>
            <a:r>
              <a:rPr lang="en-US" sz="1200" dirty="0"/>
              <a:t>DPP “Public”</a:t>
            </a:r>
          </a:p>
        </p:txBody>
      </p:sp>
    </p:spTree>
    <p:extLst>
      <p:ext uri="{BB962C8B-B14F-4D97-AF65-F5344CB8AC3E}">
        <p14:creationId xmlns:p14="http://schemas.microsoft.com/office/powerpoint/2010/main" val="135364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55" r:id="rId3"/>
    <p:sldLayoutId id="214748375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gif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gif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5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gif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gif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1524000" y="261937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fr-FR" altLang="en-US" sz="4000" b="1" dirty="0">
              <a:solidFill>
                <a:schemeClr val="accent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6096000" y="1505836"/>
            <a:ext cx="0" cy="3583172"/>
          </a:xfrm>
          <a:prstGeom prst="line">
            <a:avLst/>
          </a:prstGeom>
          <a:ln>
            <a:solidFill>
              <a:srgbClr val="3861AA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Subtitle 2"/>
          <p:cNvSpPr txBox="1">
            <a:spLocks/>
          </p:cNvSpPr>
          <p:nvPr/>
        </p:nvSpPr>
        <p:spPr>
          <a:xfrm>
            <a:off x="6061161" y="3860388"/>
            <a:ext cx="2419663" cy="108295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buNone/>
            </a:pPr>
            <a:endParaRPr lang="en-US" sz="2800" b="1" dirty="0">
              <a:solidFill>
                <a:srgbClr val="3861A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utoShape 19"/>
          <p:cNvSpPr>
            <a:spLocks noChangeArrowheads="1"/>
          </p:cNvSpPr>
          <p:nvPr/>
        </p:nvSpPr>
        <p:spPr bwMode="auto">
          <a:xfrm>
            <a:off x="6152914" y="260594"/>
            <a:ext cx="5876152" cy="3168406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8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HELP!</a:t>
            </a:r>
            <a:b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</a:t>
            </a:r>
            <a:r>
              <a:rPr lang="en-GB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DataCenter</a:t>
            </a:r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Nightmares</a:t>
            </a:r>
            <a:endParaRPr lang="en-GB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363800" y="3340651"/>
            <a:ext cx="5591617" cy="299761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br>
              <a:rPr lang="de-DE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Dr. Stefan.Lueders@cern.ch</a:t>
            </a:r>
            <a:br>
              <a:rPr lang="en-GB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CERN Computer Security Office</a:t>
            </a:r>
            <a:br>
              <a:rPr lang="en-GB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https://cern.ch/security</a:t>
            </a:r>
            <a:endParaRPr lang="en-US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en-GB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 algn="ctr" defTabSz="685800">
              <a:buNone/>
            </a:pPr>
            <a:r>
              <a:rPr lang="en-GB" sz="240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(CS)</a:t>
            </a:r>
            <a:r>
              <a:rPr lang="en-GB" sz="2400" baseline="3000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GB" sz="240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/HEP, Cape Town (SA), 2023/10/8</a:t>
            </a:r>
          </a:p>
          <a:p>
            <a:pPr marL="0" indent="0">
              <a:buNone/>
            </a:pPr>
            <a:endParaRPr lang="en-GB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A long hallway with rows of servers&#10;&#10;Description automatically generated">
            <a:extLst>
              <a:ext uri="{FF2B5EF4-FFF2-40B4-BE49-F238E27FC236}">
                <a16:creationId xmlns:a16="http://schemas.microsoft.com/office/drawing/2014/main" id="{175C29CD-23D3-60FA-2D0A-35F9E4107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" y="678593"/>
            <a:ext cx="6357384" cy="529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51500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65" name="Rectangle 6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66" name="Rectangle 6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67" name="Rectangle 6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68" name="Rectangle 6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69" name="Rectangle 6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78" name="Right Bracket 77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ight Bracket 78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Complication (1): Common Bare-Metal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832525" y="113242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74" name="Straight Connector 73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TextBox 140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sp>
        <p:nvSpPr>
          <p:cNvPr id="3" name="Rounded Rectangular Callout 18">
            <a:extLst>
              <a:ext uri="{FF2B5EF4-FFF2-40B4-BE49-F238E27FC236}">
                <a16:creationId xmlns:a16="http://schemas.microsoft.com/office/drawing/2014/main" id="{1D6B33F4-E489-644D-1EFF-F1B564F8537D}"/>
              </a:ext>
            </a:extLst>
          </p:cNvPr>
          <p:cNvSpPr/>
          <p:nvPr/>
        </p:nvSpPr>
        <p:spPr>
          <a:xfrm>
            <a:off x="9820709" y="4075534"/>
            <a:ext cx="2057400" cy="2286000"/>
          </a:xfrm>
          <a:prstGeom prst="wedgeRoundRectCallout">
            <a:avLst>
              <a:gd name="adj1" fmla="val -499062"/>
              <a:gd name="adj2" fmla="val -45051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Hypervisor</a:t>
            </a:r>
            <a:br>
              <a:rPr lang="en-US" dirty="0"/>
            </a:br>
            <a:r>
              <a:rPr lang="en-US" dirty="0"/>
              <a:t>allows hosting completely different services</a:t>
            </a:r>
          </a:p>
          <a:p>
            <a:pPr algn="ctr"/>
            <a:endParaRPr lang="en-US" dirty="0"/>
          </a:p>
          <a:p>
            <a:pPr algn="ctr"/>
            <a:r>
              <a:rPr lang="en-US" u="sng" dirty="0"/>
              <a:t>Alternative:</a:t>
            </a:r>
            <a:r>
              <a:rPr lang="en-US" dirty="0"/>
              <a:t> Separate stacks (killing elasticity)</a:t>
            </a:r>
          </a:p>
        </p:txBody>
      </p:sp>
      <p:sp>
        <p:nvSpPr>
          <p:cNvPr id="4" name="Rounded Rectangular Callout 24">
            <a:extLst>
              <a:ext uri="{FF2B5EF4-FFF2-40B4-BE49-F238E27FC236}">
                <a16:creationId xmlns:a16="http://schemas.microsoft.com/office/drawing/2014/main" id="{6040708C-E11D-4907-1407-E4C206FF8256}"/>
              </a:ext>
            </a:extLst>
          </p:cNvPr>
          <p:cNvSpPr/>
          <p:nvPr/>
        </p:nvSpPr>
        <p:spPr>
          <a:xfrm>
            <a:off x="9820709" y="1561548"/>
            <a:ext cx="2057400" cy="2286000"/>
          </a:xfrm>
          <a:prstGeom prst="wedgeRoundRectCallout">
            <a:avLst>
              <a:gd name="adj1" fmla="val -475425"/>
              <a:gd name="adj2" fmla="val 3451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Containerization allows hosting completely different services</a:t>
            </a:r>
          </a:p>
          <a:p>
            <a:pPr algn="ctr"/>
            <a:endParaRPr lang="en-US" dirty="0"/>
          </a:p>
          <a:p>
            <a:pPr algn="ctr"/>
            <a:r>
              <a:rPr lang="en-US" u="sng" dirty="0"/>
              <a:t>Alternative:</a:t>
            </a:r>
            <a:r>
              <a:rPr lang="en-US" dirty="0"/>
              <a:t> Separate stacks (killing elasticity)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2D54AE-C1EA-EA88-0E1D-43704B44D228}"/>
              </a:ext>
            </a:extLst>
          </p:cNvPr>
          <p:cNvGrpSpPr/>
          <p:nvPr/>
        </p:nvGrpSpPr>
        <p:grpSpPr>
          <a:xfrm>
            <a:off x="87186" y="1533840"/>
            <a:ext cx="9657825" cy="4827694"/>
            <a:chOff x="-35477" y="579592"/>
            <a:chExt cx="11720487" cy="585876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0828875-29D0-CDFF-DA52-C2716AE46B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510" y="579592"/>
              <a:ext cx="11589500" cy="58587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786D160-46C7-6CAA-4C1F-58EC46C498B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2600" y="2085504"/>
              <a:ext cx="2691245" cy="2691245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00FE68A-1E62-78A7-0DCC-4E12EAD8F2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24391" y="3427492"/>
              <a:ext cx="2049062" cy="3007426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6D724AB-B2D6-E770-C8D3-655544DEC9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35477" y="3429000"/>
              <a:ext cx="2560169" cy="3007426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A56EDB9-552A-A216-37AB-72A998E1BE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35477" y="579664"/>
              <a:ext cx="2560169" cy="300742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1325AC3-C5D6-33E9-9CE2-25F20AD91C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85033" y="579592"/>
              <a:ext cx="1983427" cy="259921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CFD8D35-DB8B-E2CB-C7C8-F815E66334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3252"/>
            <a:stretch/>
          </p:blipFill>
          <p:spPr>
            <a:xfrm>
              <a:off x="6479896" y="1961836"/>
              <a:ext cx="1994858" cy="311803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5" name="Picture 24" descr="A black and white cartoon character&#10;&#10;Description automatically generated">
              <a:extLst>
                <a:ext uri="{FF2B5EF4-FFF2-40B4-BE49-F238E27FC236}">
                  <a16:creationId xmlns:a16="http://schemas.microsoft.com/office/drawing/2014/main" id="{57DFF055-CF28-1634-441B-0230CB594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6429" y="1206949"/>
              <a:ext cx="3096207" cy="2036978"/>
            </a:xfrm>
            <a:prstGeom prst="rect">
              <a:avLst/>
            </a:prstGeom>
          </p:spPr>
        </p:pic>
        <p:pic>
          <p:nvPicPr>
            <p:cNvPr id="26" name="Picture 25" descr="A black background with white text and green letters&#10;&#10;Description automatically generated">
              <a:extLst>
                <a:ext uri="{FF2B5EF4-FFF2-40B4-BE49-F238E27FC236}">
                  <a16:creationId xmlns:a16="http://schemas.microsoft.com/office/drawing/2014/main" id="{98CEDD88-C622-1C29-0D42-FE228A12B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4753" y="4035812"/>
              <a:ext cx="3076679" cy="1790785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9B48C32-2221-A373-4E50-169628CFBFFD}"/>
                </a:ext>
              </a:extLst>
            </p:cNvPr>
            <p:cNvSpPr/>
            <p:nvPr/>
          </p:nvSpPr>
          <p:spPr>
            <a:xfrm>
              <a:off x="9267749" y="3178205"/>
              <a:ext cx="1609204" cy="93377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4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2023</a:t>
              </a:r>
              <a:endPara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5ACFB56-6D7B-F824-F316-BCC26687C7A6}"/>
                </a:ext>
              </a:extLst>
            </p:cNvPr>
            <p:cNvSpPr/>
            <p:nvPr/>
          </p:nvSpPr>
          <p:spPr>
            <a:xfrm>
              <a:off x="1689201" y="4989137"/>
              <a:ext cx="2595504" cy="93377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4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2017/18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64FF52B-6779-1520-B220-41BD2E91167A}"/>
                </a:ext>
              </a:extLst>
            </p:cNvPr>
            <p:cNvSpPr/>
            <p:nvPr/>
          </p:nvSpPr>
          <p:spPr>
            <a:xfrm>
              <a:off x="4872143" y="3038041"/>
              <a:ext cx="1609204" cy="93377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4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2019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F0BDCB9-7249-E7F3-8B61-58B5BCA62A2E}"/>
                </a:ext>
              </a:extLst>
            </p:cNvPr>
            <p:cNvSpPr/>
            <p:nvPr/>
          </p:nvSpPr>
          <p:spPr>
            <a:xfrm>
              <a:off x="6658306" y="5052396"/>
              <a:ext cx="1609204" cy="93377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4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2022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884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2" name="Rectangle 71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74" name="Rectangle 73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77" name="Rectangle 76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78" name="Rectangle 77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9" name="Rectangle 78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80" name="Rectangle 79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81" name="Rectangle 80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82" name="Rectangle 81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83" name="Right Bracket 82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ight Bracket 83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Complication (2): Common Network Management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7417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sp>
        <p:nvSpPr>
          <p:cNvPr id="68" name="Rounded Rectangle 67"/>
          <p:cNvSpPr/>
          <p:nvPr/>
        </p:nvSpPr>
        <p:spPr>
          <a:xfrm rot="16200000">
            <a:off x="5205004" y="4651823"/>
            <a:ext cx="2620834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172" name="Straight Connector 171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sp>
        <p:nvSpPr>
          <p:cNvPr id="67" name="Rounded Rectangular Callout 66"/>
          <p:cNvSpPr/>
          <p:nvPr/>
        </p:nvSpPr>
        <p:spPr>
          <a:xfrm>
            <a:off x="9754176" y="4233841"/>
            <a:ext cx="2057400" cy="2496143"/>
          </a:xfrm>
          <a:prstGeom prst="wedgeRoundRectCallout">
            <a:avLst>
              <a:gd name="adj1" fmla="val -202408"/>
              <a:gd name="adj2" fmla="val -79894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central network services</a:t>
            </a:r>
          </a:p>
          <a:p>
            <a:pPr algn="ctr"/>
            <a:endParaRPr lang="en-US" dirty="0"/>
          </a:p>
          <a:p>
            <a:pPr algn="ctr"/>
            <a:r>
              <a:rPr lang="en-US" u="sng" dirty="0"/>
              <a:t>Alternative:</a:t>
            </a:r>
            <a:r>
              <a:rPr lang="en-US" dirty="0"/>
              <a:t> Duplication, but this requires Primary/Replica synchronization </a:t>
            </a:r>
            <a:endParaRPr lang="en-GB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FE0E22B-385E-3648-226C-86EE1EFD40E8}"/>
              </a:ext>
            </a:extLst>
          </p:cNvPr>
          <p:cNvSpPr/>
          <p:nvPr/>
        </p:nvSpPr>
        <p:spPr>
          <a:xfrm>
            <a:off x="2557938" y="1203073"/>
            <a:ext cx="3465112" cy="747013"/>
          </a:xfrm>
          <a:prstGeom prst="ellipse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ular Callout 66">
            <a:extLst>
              <a:ext uri="{FF2B5EF4-FFF2-40B4-BE49-F238E27FC236}">
                <a16:creationId xmlns:a16="http://schemas.microsoft.com/office/drawing/2014/main" id="{3272C7AD-9EDA-195E-EDE8-7567C2B9AB85}"/>
              </a:ext>
            </a:extLst>
          </p:cNvPr>
          <p:cNvSpPr/>
          <p:nvPr/>
        </p:nvSpPr>
        <p:spPr>
          <a:xfrm>
            <a:off x="9754176" y="1291908"/>
            <a:ext cx="2057400" cy="2715046"/>
          </a:xfrm>
          <a:prstGeom prst="wedgeRoundRectCallout">
            <a:avLst>
              <a:gd name="adj1" fmla="val -262964"/>
              <a:gd name="adj2" fmla="val -41333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Similar risks with SDNs/VLANs: Common hardware vuln’s </a:t>
            </a:r>
            <a:br>
              <a:rPr lang="en-US" dirty="0"/>
            </a:br>
            <a:endParaRPr lang="en-US" dirty="0"/>
          </a:p>
          <a:p>
            <a:pPr algn="ctr"/>
            <a:r>
              <a:rPr lang="en-US" u="sng" dirty="0"/>
              <a:t>Alternative:</a:t>
            </a:r>
            <a:br>
              <a:rPr lang="en-US" u="sng" dirty="0"/>
            </a:br>
            <a:r>
              <a:rPr lang="en-US" dirty="0"/>
              <a:t>Require fully separated router/ switch infra…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D98478-EC2F-808F-F010-B8D3558932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151" y="1308510"/>
            <a:ext cx="6395258" cy="5322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779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65" name="Rectangle 6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66" name="Rectangle 6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67" name="Rectangle 6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68" name="Rectangle 6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69" name="Rectangle 6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78" name="Right Bracket 77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ight Bracket 78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Complication (3): Multi-Network Exposure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3242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74" name="Straight Connector 73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7" name="Picture 13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sp>
        <p:nvSpPr>
          <p:cNvPr id="141" name="TextBox 140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sp>
        <p:nvSpPr>
          <p:cNvPr id="55" name="Rounded Rectangular Callout 54"/>
          <p:cNvSpPr/>
          <p:nvPr/>
        </p:nvSpPr>
        <p:spPr>
          <a:xfrm>
            <a:off x="9835052" y="1257618"/>
            <a:ext cx="2057400" cy="2177946"/>
          </a:xfrm>
          <a:prstGeom prst="wedgeRoundRectCallout">
            <a:avLst>
              <a:gd name="adj1" fmla="val -284347"/>
              <a:gd name="adj2" fmla="val -30724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Might need to expose service(s) (also) to Internet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…hoping the outer perimeter firewall / WAF does its job</a:t>
            </a:r>
            <a:endParaRPr lang="en-GB" dirty="0"/>
          </a:p>
        </p:txBody>
      </p:sp>
      <p:sp>
        <p:nvSpPr>
          <p:cNvPr id="3" name="Rounded Rectangle 67">
            <a:extLst>
              <a:ext uri="{FF2B5EF4-FFF2-40B4-BE49-F238E27FC236}">
                <a16:creationId xmlns:a16="http://schemas.microsoft.com/office/drawing/2014/main" id="{33C75ABA-8789-573C-2DDB-589F73F649FF}"/>
              </a:ext>
            </a:extLst>
          </p:cNvPr>
          <p:cNvSpPr/>
          <p:nvPr/>
        </p:nvSpPr>
        <p:spPr>
          <a:xfrm rot="16200000">
            <a:off x="5205004" y="4651823"/>
            <a:ext cx="2620834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00E9E51-2F1F-2755-4FDD-E09CA770777A}"/>
              </a:ext>
            </a:extLst>
          </p:cNvPr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FF9A1E4-3BA5-B2F4-6D16-1342E6FFCC15}"/>
              </a:ext>
            </a:extLst>
          </p:cNvPr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417BCBBA-05B6-9618-1C38-D7FB5B97A0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ED2336C-6A65-134C-FC0D-D1D2AE28CCEB}"/>
              </a:ext>
            </a:extLst>
          </p:cNvPr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A64E91-0C42-DDE3-4BD4-5D2E26095580}"/>
              </a:ext>
            </a:extLst>
          </p:cNvPr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9" name="Picture 13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sp>
        <p:nvSpPr>
          <p:cNvPr id="58" name="Rounded Rectangular Callout 57"/>
          <p:cNvSpPr/>
          <p:nvPr/>
        </p:nvSpPr>
        <p:spPr>
          <a:xfrm>
            <a:off x="9835052" y="3985080"/>
            <a:ext cx="2057400" cy="2472870"/>
          </a:xfrm>
          <a:prstGeom prst="wedgeRoundRectCallout">
            <a:avLst>
              <a:gd name="adj1" fmla="val -221161"/>
              <a:gd name="adj2" fmla="val -126341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Might need to provide service(s) to OT/Industrial network </a:t>
            </a:r>
            <a:r>
              <a:rPr lang="en-US" i="1" dirty="0"/>
              <a:t>and</a:t>
            </a:r>
            <a:r>
              <a:rPr lang="en-US" dirty="0"/>
              <a:t> Intranet</a:t>
            </a:r>
            <a:br>
              <a:rPr lang="en-US" dirty="0"/>
            </a:br>
            <a:br>
              <a:rPr lang="en-US" dirty="0"/>
            </a:br>
            <a:r>
              <a:rPr lang="en-US" u="sng" dirty="0"/>
              <a:t>Alternative:</a:t>
            </a:r>
            <a:br>
              <a:rPr lang="en-US" u="sng" dirty="0"/>
            </a:br>
            <a:r>
              <a:rPr lang="en-US" dirty="0"/>
              <a:t>Data Diodes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09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5" grpId="0" animBg="1"/>
      <p:bldP spid="5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82">
            <a:extLst>
              <a:ext uri="{FF2B5EF4-FFF2-40B4-BE49-F238E27FC236}">
                <a16:creationId xmlns:a16="http://schemas.microsoft.com/office/drawing/2014/main" id="{29549E64-56F4-B930-82E9-9F828A1B4CE4}"/>
              </a:ext>
            </a:extLst>
          </p:cNvPr>
          <p:cNvSpPr/>
          <p:nvPr/>
        </p:nvSpPr>
        <p:spPr>
          <a:xfrm>
            <a:off x="696417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1D4E10-EEB0-127F-9C46-BDDFB99FEA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3769" y="4626646"/>
            <a:ext cx="457200" cy="393996"/>
          </a:xfrm>
          <a:prstGeom prst="rect">
            <a:avLst/>
          </a:prstGeom>
        </p:spPr>
      </p:pic>
      <p:sp>
        <p:nvSpPr>
          <p:cNvPr id="18" name="Rounded Rectangular Callout 91">
            <a:extLst>
              <a:ext uri="{FF2B5EF4-FFF2-40B4-BE49-F238E27FC236}">
                <a16:creationId xmlns:a16="http://schemas.microsoft.com/office/drawing/2014/main" id="{DBB46A1E-C89F-92D7-0FC5-B8320C49C81F}"/>
              </a:ext>
            </a:extLst>
          </p:cNvPr>
          <p:cNvSpPr/>
          <p:nvPr/>
        </p:nvSpPr>
        <p:spPr>
          <a:xfrm>
            <a:off x="9854492" y="5215174"/>
            <a:ext cx="2057400" cy="914400"/>
          </a:xfrm>
          <a:prstGeom prst="wedgeRoundRectCallout">
            <a:avLst>
              <a:gd name="adj1" fmla="val -116678"/>
              <a:gd name="adj2" fmla="val -8282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 convenience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>
                <a:sym typeface="Wingdings 3" panose="05040102010807070707" pitchFamily="18" charset="2"/>
              </a:rPr>
              <a:t></a:t>
            </a:r>
            <a:r>
              <a:rPr lang="en-US" dirty="0"/>
              <a:t>Mantra #3)</a:t>
            </a:r>
            <a:endParaRPr lang="en-GB" dirty="0"/>
          </a:p>
        </p:txBody>
      </p:sp>
      <p:sp>
        <p:nvSpPr>
          <p:cNvPr id="112" name="Rectangle 111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4" name="Rectangle 113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5" name="Rectangle 114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0" name="Rectangle 119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4" name="Right Bracket 123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ight Bracket 124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6" name="Picture 1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1" y="274638"/>
            <a:ext cx="12192000" cy="114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Complication (4): Administration &amp; Administrators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7417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ounded Rectangle 122"/>
          <p:cNvSpPr/>
          <p:nvPr/>
        </p:nvSpPr>
        <p:spPr>
          <a:xfrm>
            <a:off x="696417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95435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2904548" y="5150171"/>
            <a:ext cx="4078143" cy="14111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3659378" y="4486405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8302" y="2298599"/>
            <a:ext cx="457200" cy="3939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7987F4-031F-1CA5-95C9-BB94103219D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3052" y="1164461"/>
            <a:ext cx="457200" cy="39399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F0FE6E-BB4D-E080-A956-AFD239BB8D2E}"/>
              </a:ext>
            </a:extLst>
          </p:cNvPr>
          <p:cNvCxnSpPr/>
          <p:nvPr/>
        </p:nvCxnSpPr>
        <p:spPr>
          <a:xfrm>
            <a:off x="4020976" y="1390490"/>
            <a:ext cx="346936" cy="5742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FC2323E-949B-CBCD-1266-3DB283145B3C}"/>
              </a:ext>
            </a:extLst>
          </p:cNvPr>
          <p:cNvCxnSpPr/>
          <p:nvPr/>
        </p:nvCxnSpPr>
        <p:spPr>
          <a:xfrm>
            <a:off x="3649553" y="1389957"/>
            <a:ext cx="384105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E8B3D55-900B-55AF-0CED-E411A0F0E8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450" y="1199349"/>
            <a:ext cx="457200" cy="326496"/>
          </a:xfrm>
          <a:prstGeom prst="rect">
            <a:avLst/>
          </a:prstGeom>
        </p:spPr>
      </p:pic>
      <p:sp>
        <p:nvSpPr>
          <p:cNvPr id="14" name="Rounded Rectangular Callout 91">
            <a:extLst>
              <a:ext uri="{FF2B5EF4-FFF2-40B4-BE49-F238E27FC236}">
                <a16:creationId xmlns:a16="http://schemas.microsoft.com/office/drawing/2014/main" id="{61A2E5EC-EF89-A558-1A59-57CBE39A09BB}"/>
              </a:ext>
            </a:extLst>
          </p:cNvPr>
          <p:cNvSpPr/>
          <p:nvPr/>
        </p:nvSpPr>
        <p:spPr>
          <a:xfrm>
            <a:off x="9835051" y="1232669"/>
            <a:ext cx="2057400" cy="914400"/>
          </a:xfrm>
          <a:prstGeom prst="wedgeRoundRectCallout">
            <a:avLst>
              <a:gd name="adj1" fmla="val -285221"/>
              <a:gd name="adj2" fmla="val -29582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Administrators are </a:t>
            </a:r>
            <a:r>
              <a:rPr lang="en-US" strike="sngStrike" dirty="0"/>
              <a:t>lazy</a:t>
            </a:r>
            <a:r>
              <a:rPr lang="en-US" dirty="0"/>
              <a:t> agile/flexible</a:t>
            </a:r>
            <a:endParaRPr lang="en-GB" dirty="0"/>
          </a:p>
        </p:txBody>
      </p:sp>
      <p:sp>
        <p:nvSpPr>
          <p:cNvPr id="20" name="Rounded Rectangle 70">
            <a:extLst>
              <a:ext uri="{FF2B5EF4-FFF2-40B4-BE49-F238E27FC236}">
                <a16:creationId xmlns:a16="http://schemas.microsoft.com/office/drawing/2014/main" id="{87955393-7C21-5BE7-ABFC-8284BB70571B}"/>
              </a:ext>
            </a:extLst>
          </p:cNvPr>
          <p:cNvSpPr/>
          <p:nvPr/>
        </p:nvSpPr>
        <p:spPr>
          <a:xfrm>
            <a:off x="696417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SSO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6B8C217-F32E-AF73-B9E3-24A137070170}"/>
              </a:ext>
            </a:extLst>
          </p:cNvPr>
          <p:cNvCxnSpPr/>
          <p:nvPr/>
        </p:nvCxnSpPr>
        <p:spPr>
          <a:xfrm>
            <a:off x="3659776" y="3788098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520500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ular Callout 91">
            <a:extLst>
              <a:ext uri="{FF2B5EF4-FFF2-40B4-BE49-F238E27FC236}">
                <a16:creationId xmlns:a16="http://schemas.microsoft.com/office/drawing/2014/main" id="{6511CFC4-D023-5B91-7825-3F0852D95840}"/>
              </a:ext>
            </a:extLst>
          </p:cNvPr>
          <p:cNvSpPr/>
          <p:nvPr/>
        </p:nvSpPr>
        <p:spPr>
          <a:xfrm>
            <a:off x="9854492" y="3085727"/>
            <a:ext cx="2057400" cy="1857877"/>
          </a:xfrm>
          <a:prstGeom prst="wedgeRoundRectCallout">
            <a:avLst>
              <a:gd name="adj1" fmla="val -138035"/>
              <a:gd name="adj2" fmla="val -1338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(2-factor) </a:t>
            </a:r>
            <a:r>
              <a:rPr lang="en-US" dirty="0" err="1"/>
              <a:t>AuthN</a:t>
            </a:r>
            <a:br>
              <a:rPr lang="en-US" dirty="0"/>
            </a:br>
            <a:r>
              <a:rPr lang="en-US" dirty="0"/>
              <a:t>&amp; </a:t>
            </a:r>
            <a:r>
              <a:rPr lang="en-US" dirty="0" err="1"/>
              <a:t>AuthZ</a:t>
            </a:r>
            <a:endParaRPr lang="en-US" dirty="0"/>
          </a:p>
          <a:p>
            <a:pPr algn="ctr"/>
            <a:r>
              <a:rPr lang="en-US" dirty="0"/>
              <a:t>to the rescue</a:t>
            </a:r>
            <a:br>
              <a:rPr lang="en-US" dirty="0"/>
            </a:br>
            <a:br>
              <a:rPr lang="en-US" i="1" dirty="0"/>
            </a:br>
            <a:r>
              <a:rPr lang="en-US" u="sng" dirty="0"/>
              <a:t>But:</a:t>
            </a:r>
            <a:r>
              <a:rPr lang="en-US" dirty="0"/>
              <a:t> Automatic scripts can’t 2FA!</a:t>
            </a:r>
            <a:endParaRPr lang="en-GB" u="sng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A104592-19CB-7BB7-9400-85A0C19CCB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21" y="1245143"/>
            <a:ext cx="9015795" cy="5363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817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23" grpId="0" animBg="1"/>
      <p:bldP spid="122" grpId="1" animBg="1"/>
      <p:bldP spid="14" grpId="0" animBg="1"/>
      <p:bldP spid="20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20" name="Rectangle 119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5" name="Rectangle 124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7" name="Rectangle 126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8" name="Rectangle 127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9" name="Rectangle 128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30" name="Right Bracket 129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ight Bracket 130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4" name="Rounded Rectangle 83"/>
          <p:cNvSpPr/>
          <p:nvPr/>
        </p:nvSpPr>
        <p:spPr>
          <a:xfrm>
            <a:off x="696417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Complication (5): Monitoring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7417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58119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ounded Rectangle 122"/>
          <p:cNvSpPr/>
          <p:nvPr/>
        </p:nvSpPr>
        <p:spPr>
          <a:xfrm>
            <a:off x="696417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95435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2904548" y="5150171"/>
            <a:ext cx="4078143" cy="14111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3659378" y="4486405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0361" y="1192788"/>
            <a:ext cx="457200" cy="393996"/>
          </a:xfrm>
          <a:prstGeom prst="rect">
            <a:avLst/>
          </a:prstGeom>
        </p:spPr>
      </p:pic>
      <p:cxnSp>
        <p:nvCxnSpPr>
          <p:cNvPr id="90" name="Straight Connector 89"/>
          <p:cNvCxnSpPr/>
          <p:nvPr/>
        </p:nvCxnSpPr>
        <p:spPr>
          <a:xfrm>
            <a:off x="3298831" y="1808537"/>
            <a:ext cx="346936" cy="5742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904548" y="1808004"/>
            <a:ext cx="384105" cy="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8" name="Picture 8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305" y="1617396"/>
            <a:ext cx="457200" cy="326496"/>
          </a:xfrm>
          <a:prstGeom prst="rect">
            <a:avLst/>
          </a:prstGeom>
        </p:spPr>
      </p:pic>
      <p:sp>
        <p:nvSpPr>
          <p:cNvPr id="98" name="Rounded Rectangle 97"/>
          <p:cNvSpPr/>
          <p:nvPr/>
        </p:nvSpPr>
        <p:spPr>
          <a:xfrm rot="16200000">
            <a:off x="7663801" y="3610406"/>
            <a:ext cx="3123597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Monitoring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3769" y="4626646"/>
            <a:ext cx="457200" cy="393996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sp>
        <p:nvSpPr>
          <p:cNvPr id="92" name="Rounded Rectangular Callout 91"/>
          <p:cNvSpPr/>
          <p:nvPr/>
        </p:nvSpPr>
        <p:spPr>
          <a:xfrm>
            <a:off x="9893378" y="1330567"/>
            <a:ext cx="2041108" cy="900153"/>
          </a:xfrm>
          <a:prstGeom prst="wedgeRoundRectCallout">
            <a:avLst>
              <a:gd name="adj1" fmla="val -361419"/>
              <a:gd name="adj2" fmla="val -1031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Monitoring needs ICMP “ping”…</a:t>
            </a:r>
            <a:endParaRPr lang="en-GB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9BBCC1E-1EBD-6AA2-049D-4C7AE6AAA1B5}"/>
              </a:ext>
            </a:extLst>
          </p:cNvPr>
          <p:cNvCxnSpPr/>
          <p:nvPr/>
        </p:nvCxnSpPr>
        <p:spPr>
          <a:xfrm>
            <a:off x="3647069" y="4154876"/>
            <a:ext cx="5349930" cy="3451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DBC4BF0-D2F2-C693-5135-B55367BEC8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3052" y="1164461"/>
            <a:ext cx="457200" cy="39399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3E8EF28-B1B6-7D0C-0BDA-5ED79D47C4AA}"/>
              </a:ext>
            </a:extLst>
          </p:cNvPr>
          <p:cNvCxnSpPr/>
          <p:nvPr/>
        </p:nvCxnSpPr>
        <p:spPr>
          <a:xfrm>
            <a:off x="4020976" y="1390490"/>
            <a:ext cx="346936" cy="5742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C8A233-1F6B-D63D-CC6C-53705DB65BD5}"/>
              </a:ext>
            </a:extLst>
          </p:cNvPr>
          <p:cNvCxnSpPr/>
          <p:nvPr/>
        </p:nvCxnSpPr>
        <p:spPr>
          <a:xfrm>
            <a:off x="3649553" y="1389957"/>
            <a:ext cx="384105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75642A2E-A386-21F6-D7B1-BA34AD53D2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450" y="1199349"/>
            <a:ext cx="457200" cy="326496"/>
          </a:xfrm>
          <a:prstGeom prst="rect">
            <a:avLst/>
          </a:prstGeom>
        </p:spPr>
      </p:pic>
      <p:sp>
        <p:nvSpPr>
          <p:cNvPr id="30" name="Rounded Rectangle 70">
            <a:extLst>
              <a:ext uri="{FF2B5EF4-FFF2-40B4-BE49-F238E27FC236}">
                <a16:creationId xmlns:a16="http://schemas.microsoft.com/office/drawing/2014/main" id="{0F80E934-A659-03CA-90FC-A6BEAAB7D6EB}"/>
              </a:ext>
            </a:extLst>
          </p:cNvPr>
          <p:cNvSpPr/>
          <p:nvPr/>
        </p:nvSpPr>
        <p:spPr>
          <a:xfrm>
            <a:off x="696417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SSO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2512E45-5F16-F2F6-BF1E-1568EB4566BC}"/>
              </a:ext>
            </a:extLst>
          </p:cNvPr>
          <p:cNvCxnSpPr/>
          <p:nvPr/>
        </p:nvCxnSpPr>
        <p:spPr>
          <a:xfrm>
            <a:off x="3659776" y="3788098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520500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37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20" name="Rectangle 119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6" name="Rectangle 125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7" name="Rectangle 126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9" name="Right Bracket 12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ight Bracket 12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4" name="Rounded Rectangle 83"/>
          <p:cNvSpPr/>
          <p:nvPr/>
        </p:nvSpPr>
        <p:spPr>
          <a:xfrm>
            <a:off x="696417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Complication (6): Provisioning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7417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58119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Rounded Rectangle 122"/>
          <p:cNvSpPr/>
          <p:nvPr/>
        </p:nvSpPr>
        <p:spPr>
          <a:xfrm>
            <a:off x="696417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95435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3659378" y="4486405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sp>
        <p:nvSpPr>
          <p:cNvPr id="97" name="Rounded Rectangle 96"/>
          <p:cNvSpPr/>
          <p:nvPr/>
        </p:nvSpPr>
        <p:spPr>
          <a:xfrm>
            <a:off x="6964653" y="2253632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Docker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Kubernetes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3654512" y="2253882"/>
            <a:ext cx="3299844" cy="24148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ounded Rectangle 86"/>
          <p:cNvSpPr/>
          <p:nvPr/>
        </p:nvSpPr>
        <p:spPr>
          <a:xfrm>
            <a:off x="8305045" y="2277207"/>
            <a:ext cx="457200" cy="17542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Storage, DBs, …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6" name="Straight Connector 85"/>
          <p:cNvCxnSpPr/>
          <p:nvPr/>
        </p:nvCxnSpPr>
        <p:spPr>
          <a:xfrm>
            <a:off x="3647069" y="2795670"/>
            <a:ext cx="4657976" cy="1281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3769" y="4626646"/>
            <a:ext cx="457200" cy="393996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05045" y="1832125"/>
            <a:ext cx="457200" cy="393996"/>
          </a:xfrm>
          <a:prstGeom prst="rect">
            <a:avLst/>
          </a:prstGeom>
        </p:spPr>
      </p:pic>
      <p:sp>
        <p:nvSpPr>
          <p:cNvPr id="110" name="Rounded Rectangular Callout 109"/>
          <p:cNvSpPr/>
          <p:nvPr/>
        </p:nvSpPr>
        <p:spPr>
          <a:xfrm>
            <a:off x="9835051" y="1324141"/>
            <a:ext cx="2057400" cy="1629789"/>
          </a:xfrm>
          <a:prstGeom prst="wedgeRoundRectCallout">
            <a:avLst>
              <a:gd name="adj1" fmla="val -108168"/>
              <a:gd name="adj2" fmla="val -1607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Did we get all dependencies?</a:t>
            </a:r>
          </a:p>
          <a:p>
            <a:pPr algn="ctr"/>
            <a:br>
              <a:rPr lang="en-US" dirty="0"/>
            </a:br>
            <a:r>
              <a:rPr lang="en-US" dirty="0"/>
              <a:t>…as this can impact BC/DR plans…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4B6C2F-14CE-DD6E-D896-8C14241148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0361" y="1192788"/>
            <a:ext cx="457200" cy="393996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FD54689-C087-7DFB-A3A6-BA429CEF75F3}"/>
              </a:ext>
            </a:extLst>
          </p:cNvPr>
          <p:cNvCxnSpPr/>
          <p:nvPr/>
        </p:nvCxnSpPr>
        <p:spPr>
          <a:xfrm>
            <a:off x="3298831" y="1808537"/>
            <a:ext cx="346936" cy="5742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3DBACA1-AF8F-62DF-A2A2-182C3A5A21A5}"/>
              </a:ext>
            </a:extLst>
          </p:cNvPr>
          <p:cNvCxnSpPr/>
          <p:nvPr/>
        </p:nvCxnSpPr>
        <p:spPr>
          <a:xfrm>
            <a:off x="2904548" y="1808004"/>
            <a:ext cx="384105" cy="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E5F675F4-6DEE-A8EA-BE85-75567F06A7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305" y="1617396"/>
            <a:ext cx="457200" cy="326496"/>
          </a:xfrm>
          <a:prstGeom prst="rect">
            <a:avLst/>
          </a:prstGeom>
        </p:spPr>
      </p:pic>
      <p:sp>
        <p:nvSpPr>
          <p:cNvPr id="7" name="Rounded Rectangle 97">
            <a:extLst>
              <a:ext uri="{FF2B5EF4-FFF2-40B4-BE49-F238E27FC236}">
                <a16:creationId xmlns:a16="http://schemas.microsoft.com/office/drawing/2014/main" id="{2EC27E94-25D1-978D-222E-734A24F081D7}"/>
              </a:ext>
            </a:extLst>
          </p:cNvPr>
          <p:cNvSpPr/>
          <p:nvPr/>
        </p:nvSpPr>
        <p:spPr>
          <a:xfrm rot="16200000">
            <a:off x="7663801" y="3610406"/>
            <a:ext cx="3123597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Monitoring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109263-5961-C8F0-9464-AFFD79958364}"/>
              </a:ext>
            </a:extLst>
          </p:cNvPr>
          <p:cNvCxnSpPr/>
          <p:nvPr/>
        </p:nvCxnSpPr>
        <p:spPr>
          <a:xfrm>
            <a:off x="3647069" y="4154876"/>
            <a:ext cx="5349930" cy="3451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CD8DCD4-15C1-AE6F-77B9-83888D99CF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3052" y="1164461"/>
            <a:ext cx="457200" cy="39399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947F8C-B931-9A14-ECB4-C2557BB3B58B}"/>
              </a:ext>
            </a:extLst>
          </p:cNvPr>
          <p:cNvCxnSpPr/>
          <p:nvPr/>
        </p:nvCxnSpPr>
        <p:spPr>
          <a:xfrm>
            <a:off x="4020976" y="1390490"/>
            <a:ext cx="346936" cy="5742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FC126B2-8E19-A08F-65C8-BA8A05AB0816}"/>
              </a:ext>
            </a:extLst>
          </p:cNvPr>
          <p:cNvCxnSpPr/>
          <p:nvPr/>
        </p:nvCxnSpPr>
        <p:spPr>
          <a:xfrm>
            <a:off x="3649553" y="1389957"/>
            <a:ext cx="384105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CE57504-195E-C69F-43B8-2D31065FD5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450" y="1199349"/>
            <a:ext cx="457200" cy="326496"/>
          </a:xfrm>
          <a:prstGeom prst="rect">
            <a:avLst/>
          </a:prstGeom>
        </p:spPr>
      </p:pic>
      <p:sp>
        <p:nvSpPr>
          <p:cNvPr id="16" name="Rounded Rectangle 70">
            <a:extLst>
              <a:ext uri="{FF2B5EF4-FFF2-40B4-BE49-F238E27FC236}">
                <a16:creationId xmlns:a16="http://schemas.microsoft.com/office/drawing/2014/main" id="{A9607CCC-86B3-259E-DACD-F6F8135A13E8}"/>
              </a:ext>
            </a:extLst>
          </p:cNvPr>
          <p:cNvSpPr/>
          <p:nvPr/>
        </p:nvSpPr>
        <p:spPr>
          <a:xfrm>
            <a:off x="696417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SSO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7" name="Rounded Rectangle 71">
            <a:extLst>
              <a:ext uri="{FF2B5EF4-FFF2-40B4-BE49-F238E27FC236}">
                <a16:creationId xmlns:a16="http://schemas.microsoft.com/office/drawing/2014/main" id="{58690B07-13B2-B2D2-8C02-6D5D1F664001}"/>
              </a:ext>
            </a:extLst>
          </p:cNvPr>
          <p:cNvSpPr/>
          <p:nvPr/>
        </p:nvSpPr>
        <p:spPr>
          <a:xfrm>
            <a:off x="696417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Puppet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Ansible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1D899C1-7F8C-9648-126F-3B10E8285768}"/>
              </a:ext>
            </a:extLst>
          </p:cNvPr>
          <p:cNvCxnSpPr/>
          <p:nvPr/>
        </p:nvCxnSpPr>
        <p:spPr>
          <a:xfrm>
            <a:off x="3659776" y="3788098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77F6270-1C72-D773-AA76-3046E4A78625}"/>
              </a:ext>
            </a:extLst>
          </p:cNvPr>
          <p:cNvCxnSpPr/>
          <p:nvPr/>
        </p:nvCxnSpPr>
        <p:spPr>
          <a:xfrm>
            <a:off x="3659378" y="3119450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520500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73858878-0F72-3DEA-8349-5708591EE0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955" y="1252877"/>
            <a:ext cx="6557490" cy="5395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Diagonal Stripe 22">
            <a:extLst>
              <a:ext uri="{FF2B5EF4-FFF2-40B4-BE49-F238E27FC236}">
                <a16:creationId xmlns:a16="http://schemas.microsoft.com/office/drawing/2014/main" id="{516551BF-AA72-3515-76EC-BF5B0EA3BFC2}"/>
              </a:ext>
            </a:extLst>
          </p:cNvPr>
          <p:cNvSpPr/>
          <p:nvPr/>
        </p:nvSpPr>
        <p:spPr>
          <a:xfrm flipH="1" flipV="1">
            <a:off x="5750091" y="4545975"/>
            <a:ext cx="2187847" cy="2102150"/>
          </a:xfrm>
          <a:prstGeom prst="diagStripe">
            <a:avLst>
              <a:gd name="adj" fmla="val 60125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53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87" grpId="0" animBg="1"/>
      <p:bldP spid="110" grpId="0" animBg="1"/>
      <p:bldP spid="17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64">
            <a:extLst>
              <a:ext uri="{FF2B5EF4-FFF2-40B4-BE49-F238E27FC236}">
                <a16:creationId xmlns:a16="http://schemas.microsoft.com/office/drawing/2014/main" id="{5E43F1E9-C17A-1457-1577-676AB1B8CBE7}"/>
              </a:ext>
            </a:extLst>
          </p:cNvPr>
          <p:cNvSpPr/>
          <p:nvPr/>
        </p:nvSpPr>
        <p:spPr>
          <a:xfrm>
            <a:off x="6044180" y="1174173"/>
            <a:ext cx="3610390" cy="5247409"/>
          </a:xfrm>
          <a:prstGeom prst="roundRect">
            <a:avLst/>
          </a:prstGeom>
          <a:noFill/>
          <a:ln w="508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Rounded Rectangle 82">
            <a:extLst>
              <a:ext uri="{FF2B5EF4-FFF2-40B4-BE49-F238E27FC236}">
                <a16:creationId xmlns:a16="http://schemas.microsoft.com/office/drawing/2014/main" id="{38162CEF-EBA1-587E-AB95-E14BF3728744}"/>
              </a:ext>
            </a:extLst>
          </p:cNvPr>
          <p:cNvSpPr/>
          <p:nvPr/>
        </p:nvSpPr>
        <p:spPr>
          <a:xfrm>
            <a:off x="696417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4" name="Rectangle 113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5" name="Rectangle 114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0" name="Rectangle 119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4" name="Right Bracket 123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ight Bracket 124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6" name="Picture 1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1" y="274638"/>
            <a:ext cx="12192000" cy="114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Complication (7): Recursive (Self-)Hosting 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7417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5748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ounded Rectangle 122"/>
          <p:cNvSpPr/>
          <p:nvPr/>
        </p:nvSpPr>
        <p:spPr>
          <a:xfrm>
            <a:off x="696417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95435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3659378" y="4486405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ounded Rectangle 70"/>
          <p:cNvSpPr/>
          <p:nvPr/>
        </p:nvSpPr>
        <p:spPr>
          <a:xfrm>
            <a:off x="696417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>
                <a:solidFill>
                  <a:sysClr val="windowText" lastClr="000000"/>
                </a:solidFill>
              </a:rPr>
              <a:t>SSO</a:t>
            </a:r>
            <a:br>
              <a:rPr lang="en-US">
                <a:solidFill>
                  <a:sysClr val="windowText" lastClr="000000"/>
                </a:solidFill>
              </a:rPr>
            </a:br>
            <a:r>
              <a:rPr lang="en-US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96417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Puppet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Ansible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3659776" y="3788098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659378" y="3119450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5593E9-5BB1-7CBA-6EEA-255CBC8017FB}"/>
              </a:ext>
            </a:extLst>
          </p:cNvPr>
          <p:cNvCxnSpPr/>
          <p:nvPr/>
        </p:nvCxnSpPr>
        <p:spPr>
          <a:xfrm>
            <a:off x="4683530" y="1404461"/>
            <a:ext cx="1499061" cy="4876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A44BE09-65FE-CE8E-9E70-4715C9E3174D}"/>
              </a:ext>
            </a:extLst>
          </p:cNvPr>
          <p:cNvCxnSpPr/>
          <p:nvPr/>
        </p:nvCxnSpPr>
        <p:spPr>
          <a:xfrm flipH="1" flipV="1">
            <a:off x="4378259" y="1412465"/>
            <a:ext cx="352280" cy="517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034D21C2-833F-1E72-6E63-6EB90FEBC8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624" y="1227436"/>
            <a:ext cx="457200" cy="3264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96A2095-E7F9-9B21-96BF-17AE085D83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1250" y="5948679"/>
            <a:ext cx="457200" cy="3939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024A40-1143-D578-5F55-FC53A8E056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169141"/>
            <a:ext cx="457200" cy="393996"/>
          </a:xfrm>
          <a:prstGeom prst="rect">
            <a:avLst/>
          </a:prstGeom>
        </p:spPr>
      </p:pic>
      <p:sp>
        <p:nvSpPr>
          <p:cNvPr id="14" name="Rounded Rectangular Callout 92">
            <a:extLst>
              <a:ext uri="{FF2B5EF4-FFF2-40B4-BE49-F238E27FC236}">
                <a16:creationId xmlns:a16="http://schemas.microsoft.com/office/drawing/2014/main" id="{43C4AE34-EA56-2FC0-5C5E-684CCD63CA58}"/>
              </a:ext>
            </a:extLst>
          </p:cNvPr>
          <p:cNvSpPr/>
          <p:nvPr/>
        </p:nvSpPr>
        <p:spPr>
          <a:xfrm>
            <a:off x="9835052" y="1238367"/>
            <a:ext cx="2057400" cy="2414368"/>
          </a:xfrm>
          <a:prstGeom prst="wedgeRoundRectCallout">
            <a:avLst>
              <a:gd name="adj1" fmla="val -220957"/>
              <a:gd name="adj2" fmla="val -43194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These service(s)</a:t>
            </a:r>
            <a:r>
              <a:rPr lang="en-GB" dirty="0"/>
              <a:t> might be employed by users for their own purposes, too:</a:t>
            </a:r>
          </a:p>
          <a:p>
            <a:pPr algn="ctr"/>
            <a:endParaRPr lang="en-GB" dirty="0"/>
          </a:p>
          <a:p>
            <a:pPr algn="ctr"/>
            <a:r>
              <a:rPr lang="en-GB" dirty="0" err="1"/>
              <a:t>AuthZ</a:t>
            </a:r>
            <a:r>
              <a:rPr lang="en-GB" dirty="0"/>
              <a:t> &amp; </a:t>
            </a:r>
            <a:r>
              <a:rPr lang="en-GB" dirty="0" err="1"/>
              <a:t>AuthN</a:t>
            </a:r>
            <a:r>
              <a:rPr lang="en-GB" dirty="0"/>
              <a:t>,</a:t>
            </a:r>
          </a:p>
          <a:p>
            <a:pPr algn="ctr"/>
            <a:r>
              <a:rPr lang="en-GB" dirty="0"/>
              <a:t>home folders,</a:t>
            </a:r>
          </a:p>
          <a:p>
            <a:pPr algn="ctr"/>
            <a:r>
              <a:rPr lang="en-GB" dirty="0"/>
              <a:t>DBs-on-demand, …</a:t>
            </a:r>
          </a:p>
        </p:txBody>
      </p:sp>
      <p:sp>
        <p:nvSpPr>
          <p:cNvPr id="18" name="Rounded Rectangle 96">
            <a:extLst>
              <a:ext uri="{FF2B5EF4-FFF2-40B4-BE49-F238E27FC236}">
                <a16:creationId xmlns:a16="http://schemas.microsoft.com/office/drawing/2014/main" id="{69B8F533-4055-6FFF-759E-07B161EABD81}"/>
              </a:ext>
            </a:extLst>
          </p:cNvPr>
          <p:cNvSpPr/>
          <p:nvPr/>
        </p:nvSpPr>
        <p:spPr>
          <a:xfrm>
            <a:off x="6964653" y="2253632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Docker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Kubernetes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9556AB4-4A80-2923-C813-B166F7A82FC4}"/>
              </a:ext>
            </a:extLst>
          </p:cNvPr>
          <p:cNvCxnSpPr/>
          <p:nvPr/>
        </p:nvCxnSpPr>
        <p:spPr>
          <a:xfrm>
            <a:off x="3654512" y="2253882"/>
            <a:ext cx="3299844" cy="24148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86">
            <a:extLst>
              <a:ext uri="{FF2B5EF4-FFF2-40B4-BE49-F238E27FC236}">
                <a16:creationId xmlns:a16="http://schemas.microsoft.com/office/drawing/2014/main" id="{41DB6A44-64FD-C7CA-1082-2A311057AFAD}"/>
              </a:ext>
            </a:extLst>
          </p:cNvPr>
          <p:cNvSpPr/>
          <p:nvPr/>
        </p:nvSpPr>
        <p:spPr>
          <a:xfrm>
            <a:off x="8305045" y="2277207"/>
            <a:ext cx="457200" cy="17542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Storage, DBs, …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67BAE22-548C-7898-98A3-3F8D1498EEEA}"/>
              </a:ext>
            </a:extLst>
          </p:cNvPr>
          <p:cNvCxnSpPr/>
          <p:nvPr/>
        </p:nvCxnSpPr>
        <p:spPr>
          <a:xfrm>
            <a:off x="3647069" y="2795670"/>
            <a:ext cx="4657976" cy="1281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D516CF1C-71B5-82A6-041F-B203924AA8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05045" y="1832125"/>
            <a:ext cx="457200" cy="39399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2A09CC5-4ACD-2F61-3AE9-FB253447AE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0361" y="1192788"/>
            <a:ext cx="457200" cy="393996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416F660-7BD1-4BCC-F16E-7BA7F03F9FBF}"/>
              </a:ext>
            </a:extLst>
          </p:cNvPr>
          <p:cNvCxnSpPr/>
          <p:nvPr/>
        </p:nvCxnSpPr>
        <p:spPr>
          <a:xfrm>
            <a:off x="3298831" y="1808537"/>
            <a:ext cx="346936" cy="5742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A41CD42-6D19-B361-D69D-E74A7E527D73}"/>
              </a:ext>
            </a:extLst>
          </p:cNvPr>
          <p:cNvCxnSpPr/>
          <p:nvPr/>
        </p:nvCxnSpPr>
        <p:spPr>
          <a:xfrm>
            <a:off x="2904548" y="1808004"/>
            <a:ext cx="384105" cy="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88E42D1E-B908-9458-56A3-8C08D9988A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305" y="1617396"/>
            <a:ext cx="457200" cy="326496"/>
          </a:xfrm>
          <a:prstGeom prst="rect">
            <a:avLst/>
          </a:prstGeom>
        </p:spPr>
      </p:pic>
      <p:sp>
        <p:nvSpPr>
          <p:cNvPr id="29" name="Rounded Rectangle 97">
            <a:extLst>
              <a:ext uri="{FF2B5EF4-FFF2-40B4-BE49-F238E27FC236}">
                <a16:creationId xmlns:a16="http://schemas.microsoft.com/office/drawing/2014/main" id="{E02477A5-285B-84CA-8A87-A0A16D56EE42}"/>
              </a:ext>
            </a:extLst>
          </p:cNvPr>
          <p:cNvSpPr/>
          <p:nvPr/>
        </p:nvSpPr>
        <p:spPr>
          <a:xfrm rot="16200000">
            <a:off x="7663801" y="3610406"/>
            <a:ext cx="3123597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Monitoring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6" name="Rounded Rectangular Callout 92">
            <a:extLst>
              <a:ext uri="{FF2B5EF4-FFF2-40B4-BE49-F238E27FC236}">
                <a16:creationId xmlns:a16="http://schemas.microsoft.com/office/drawing/2014/main" id="{DB3452E3-9BC8-3215-0FBA-703B3E04DF4C}"/>
              </a:ext>
            </a:extLst>
          </p:cNvPr>
          <p:cNvSpPr/>
          <p:nvPr/>
        </p:nvSpPr>
        <p:spPr>
          <a:xfrm>
            <a:off x="9835052" y="3801411"/>
            <a:ext cx="2057400" cy="2964830"/>
          </a:xfrm>
          <a:prstGeom prst="wedgeRoundRectCallout">
            <a:avLst>
              <a:gd name="adj1" fmla="val -140473"/>
              <a:gd name="adj2" fmla="val 3064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These service(s) shall run on the same </a:t>
            </a:r>
            <a:r>
              <a:rPr lang="en-US" dirty="0" err="1"/>
              <a:t>DataCenter</a:t>
            </a:r>
            <a:r>
              <a:rPr lang="en-US" dirty="0"/>
              <a:t> stack (bare-metal,</a:t>
            </a:r>
            <a:br>
              <a:rPr lang="en-US" dirty="0"/>
            </a:br>
            <a:r>
              <a:rPr lang="en-US" dirty="0"/>
              <a:t>VM or container)…</a:t>
            </a:r>
            <a:br>
              <a:rPr lang="en-US" dirty="0"/>
            </a:br>
            <a:br>
              <a:rPr lang="en-US" dirty="0"/>
            </a:br>
            <a:r>
              <a:rPr lang="en-US" u="sng" dirty="0"/>
              <a:t>But:</a:t>
            </a:r>
            <a:r>
              <a:rPr lang="en-US" dirty="0"/>
              <a:t> Dependency loops can spoil</a:t>
            </a:r>
            <a:br>
              <a:rPr lang="en-US" dirty="0"/>
            </a:br>
            <a:r>
              <a:rPr lang="en-US" dirty="0"/>
              <a:t>a </a:t>
            </a:r>
            <a:r>
              <a:rPr lang="en-US" dirty="0" err="1"/>
              <a:t>DataCenter</a:t>
            </a:r>
            <a:br>
              <a:rPr lang="en-US" dirty="0"/>
            </a:br>
            <a:r>
              <a:rPr lang="en-US" dirty="0"/>
              <a:t>cold start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C1BB531-9E54-A85B-83FE-5D1C3958D750}"/>
              </a:ext>
            </a:extLst>
          </p:cNvPr>
          <p:cNvCxnSpPr/>
          <p:nvPr/>
        </p:nvCxnSpPr>
        <p:spPr>
          <a:xfrm>
            <a:off x="3647069" y="4154876"/>
            <a:ext cx="5349930" cy="3451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520500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C36157FE-586F-6B6D-A8A2-73DE5F6162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3052" y="1164461"/>
            <a:ext cx="457200" cy="39399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082C336-0FC3-445F-AD0D-C75B48D06B57}"/>
              </a:ext>
            </a:extLst>
          </p:cNvPr>
          <p:cNvCxnSpPr/>
          <p:nvPr/>
        </p:nvCxnSpPr>
        <p:spPr>
          <a:xfrm>
            <a:off x="4020976" y="1390490"/>
            <a:ext cx="346936" cy="5742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9CFD0B5-F5B0-69F6-C9B5-4DDDD7AE6EA8}"/>
              </a:ext>
            </a:extLst>
          </p:cNvPr>
          <p:cNvCxnSpPr/>
          <p:nvPr/>
        </p:nvCxnSpPr>
        <p:spPr>
          <a:xfrm>
            <a:off x="3649553" y="1389957"/>
            <a:ext cx="384105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F204887F-E1DE-1F11-427F-4C42169C03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450" y="1199349"/>
            <a:ext cx="457200" cy="32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1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76">
            <a:extLst>
              <a:ext uri="{FF2B5EF4-FFF2-40B4-BE49-F238E27FC236}">
                <a16:creationId xmlns:a16="http://schemas.microsoft.com/office/drawing/2014/main" id="{5B9B6614-13C9-F384-502A-DB607D0B58B7}"/>
              </a:ext>
            </a:extLst>
          </p:cNvPr>
          <p:cNvSpPr/>
          <p:nvPr/>
        </p:nvSpPr>
        <p:spPr>
          <a:xfrm>
            <a:off x="10301653" y="2277207"/>
            <a:ext cx="1261364" cy="13902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i="1" dirty="0">
                <a:solidFill>
                  <a:sysClr val="windowText" lastClr="000000"/>
                </a:solidFill>
              </a:rPr>
              <a:t>AWS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Azure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Google</a:t>
            </a:r>
            <a:br>
              <a:rPr lang="en-US" i="1">
                <a:solidFill>
                  <a:sysClr val="windowText" lastClr="000000"/>
                </a:solidFill>
              </a:rPr>
            </a:br>
            <a:r>
              <a:rPr lang="en-US" i="1">
                <a:solidFill>
                  <a:sysClr val="windowText" lastClr="000000"/>
                </a:solidFill>
              </a:rPr>
              <a:t>Oracle CI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7" name="Rounded Rectangle 86"/>
          <p:cNvSpPr/>
          <p:nvPr/>
        </p:nvSpPr>
        <p:spPr>
          <a:xfrm>
            <a:off x="696417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Complication (8): Clouds (Why, oh, why?)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3242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Rounded Rectangle 122"/>
          <p:cNvSpPr/>
          <p:nvPr/>
        </p:nvSpPr>
        <p:spPr>
          <a:xfrm>
            <a:off x="696417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95435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3659378" y="4486405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6044180" y="1174173"/>
            <a:ext cx="3610390" cy="5247409"/>
          </a:xfrm>
          <a:prstGeom prst="roundRect">
            <a:avLst/>
          </a:prstGeom>
          <a:noFill/>
          <a:ln w="508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96417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SSO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96417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Puppet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Ansible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3659776" y="3788098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659378" y="3119450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683530" y="1404461"/>
            <a:ext cx="1499061" cy="4876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4378259" y="1412465"/>
            <a:ext cx="352280" cy="517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624" y="1227436"/>
            <a:ext cx="457200" cy="326496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1250" y="5948679"/>
            <a:ext cx="457200" cy="393996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169141"/>
            <a:ext cx="457200" cy="393996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3769" y="4626646"/>
            <a:ext cx="457200" cy="393996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sp>
        <p:nvSpPr>
          <p:cNvPr id="99" name="Rounded Rectangle 98"/>
          <p:cNvSpPr/>
          <p:nvPr/>
        </p:nvSpPr>
        <p:spPr>
          <a:xfrm>
            <a:off x="6964653" y="2253632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Docker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Kubernetes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>
            <a:off x="3654512" y="2253882"/>
            <a:ext cx="3299844" cy="24148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05045" y="1832125"/>
            <a:ext cx="457200" cy="393996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48BF3B9-6CF9-D946-C7E9-B68A8C170D3C}"/>
              </a:ext>
            </a:extLst>
          </p:cNvPr>
          <p:cNvCxnSpPr>
            <a:cxnSpLocks/>
          </p:cNvCxnSpPr>
          <p:nvPr/>
        </p:nvCxnSpPr>
        <p:spPr>
          <a:xfrm>
            <a:off x="5112086" y="3448318"/>
            <a:ext cx="5165823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97">
            <a:extLst>
              <a:ext uri="{FF2B5EF4-FFF2-40B4-BE49-F238E27FC236}">
                <a16:creationId xmlns:a16="http://schemas.microsoft.com/office/drawing/2014/main" id="{DEA14AE4-414D-9647-D07B-901A23836A4E}"/>
              </a:ext>
            </a:extLst>
          </p:cNvPr>
          <p:cNvSpPr/>
          <p:nvPr/>
        </p:nvSpPr>
        <p:spPr>
          <a:xfrm rot="16200000">
            <a:off x="7663801" y="3610406"/>
            <a:ext cx="3123597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Monitoring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7AECD1B-5B94-A4E5-B064-1FB7681B2AD9}"/>
              </a:ext>
            </a:extLst>
          </p:cNvPr>
          <p:cNvCxnSpPr/>
          <p:nvPr/>
        </p:nvCxnSpPr>
        <p:spPr>
          <a:xfrm>
            <a:off x="3647069" y="4154876"/>
            <a:ext cx="5349930" cy="3451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520500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7E059A04-AA07-614C-71FB-A63F500152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42228" y="2530125"/>
            <a:ext cx="457200" cy="393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569797D-0938-3401-495C-25B26D24019B}"/>
              </a:ext>
            </a:extLst>
          </p:cNvPr>
          <p:cNvCxnSpPr>
            <a:cxnSpLocks/>
          </p:cNvCxnSpPr>
          <p:nvPr/>
        </p:nvCxnSpPr>
        <p:spPr>
          <a:xfrm>
            <a:off x="9654569" y="2965402"/>
            <a:ext cx="623339" cy="0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ular Callout 87">
            <a:extLst>
              <a:ext uri="{FF2B5EF4-FFF2-40B4-BE49-F238E27FC236}">
                <a16:creationId xmlns:a16="http://schemas.microsoft.com/office/drawing/2014/main" id="{233998D5-CF0D-5E63-4BAF-9F771F168BCD}"/>
              </a:ext>
            </a:extLst>
          </p:cNvPr>
          <p:cNvSpPr/>
          <p:nvPr/>
        </p:nvSpPr>
        <p:spPr>
          <a:xfrm>
            <a:off x="9835052" y="1286038"/>
            <a:ext cx="2041108" cy="900153"/>
          </a:xfrm>
          <a:prstGeom prst="wedgeRoundRectCallout">
            <a:avLst>
              <a:gd name="adj1" fmla="val -37792"/>
              <a:gd name="adj2" fmla="val 11029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to funnel in external cloud services?</a:t>
            </a:r>
            <a:endParaRPr lang="en-GB" dirty="0"/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sp>
        <p:nvSpPr>
          <p:cNvPr id="110" name="Rounded Rectangle 109"/>
          <p:cNvSpPr/>
          <p:nvPr/>
        </p:nvSpPr>
        <p:spPr>
          <a:xfrm>
            <a:off x="8305045" y="2277207"/>
            <a:ext cx="457200" cy="17542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Storage, DBs, …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3647069" y="2795670"/>
            <a:ext cx="4657976" cy="1281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B1DAD81-97B4-54EE-C8B7-FB8125814F7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4922" y="1217432"/>
            <a:ext cx="9345209" cy="2945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42622B-6096-299E-AE76-5B9BD43D64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58" y="4401110"/>
            <a:ext cx="11449280" cy="2328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586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76">
            <a:extLst>
              <a:ext uri="{FF2B5EF4-FFF2-40B4-BE49-F238E27FC236}">
                <a16:creationId xmlns:a16="http://schemas.microsoft.com/office/drawing/2014/main" id="{DB304687-1866-B902-EE4A-71E0D635714A}"/>
              </a:ext>
            </a:extLst>
          </p:cNvPr>
          <p:cNvSpPr/>
          <p:nvPr/>
        </p:nvSpPr>
        <p:spPr>
          <a:xfrm>
            <a:off x="10301653" y="2277207"/>
            <a:ext cx="1261364" cy="13902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i="1" dirty="0">
                <a:solidFill>
                  <a:sysClr val="windowText" lastClr="000000"/>
                </a:solidFill>
              </a:rPr>
              <a:t>AWS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Azure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Google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Oracle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sp>
        <p:nvSpPr>
          <p:cNvPr id="7" name="Rounded Rectangle 76">
            <a:extLst>
              <a:ext uri="{FF2B5EF4-FFF2-40B4-BE49-F238E27FC236}">
                <a16:creationId xmlns:a16="http://schemas.microsoft.com/office/drawing/2014/main" id="{9C215E41-B7E9-FB70-BEEB-87BDA725FE30}"/>
              </a:ext>
            </a:extLst>
          </p:cNvPr>
          <p:cNvSpPr/>
          <p:nvPr/>
        </p:nvSpPr>
        <p:spPr>
          <a:xfrm>
            <a:off x="10289644" y="3805852"/>
            <a:ext cx="1261364" cy="139020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i="1" dirty="0" err="1">
                <a:solidFill>
                  <a:sysClr val="windowText" lastClr="000000"/>
                </a:solidFill>
              </a:rPr>
              <a:t>DockerIO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Git(hub)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 err="1">
                <a:solidFill>
                  <a:sysClr val="windowText" lastClr="000000"/>
                </a:solidFill>
              </a:rPr>
              <a:t>npm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 err="1">
                <a:solidFill>
                  <a:sysClr val="windowText" lastClr="000000"/>
                </a:solidFill>
              </a:rPr>
              <a:t>PyPI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7" name="Rounded Rectangle 86"/>
          <p:cNvSpPr/>
          <p:nvPr/>
        </p:nvSpPr>
        <p:spPr>
          <a:xfrm>
            <a:off x="696417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Complication (9): External Software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11208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436476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5832525" y="113242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Rounded Rectangle 122"/>
          <p:cNvSpPr/>
          <p:nvPr/>
        </p:nvSpPr>
        <p:spPr>
          <a:xfrm>
            <a:off x="696417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95435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3659378" y="4486405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373424" y="1786756"/>
            <a:ext cx="320159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363549" y="1976579"/>
            <a:ext cx="1000396" cy="9185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730539" y="178675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44629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075" y="1578719"/>
            <a:ext cx="457200" cy="32649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63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6044180" y="1174173"/>
            <a:ext cx="3610390" cy="5247409"/>
          </a:xfrm>
          <a:prstGeom prst="roundRect">
            <a:avLst/>
          </a:prstGeom>
          <a:noFill/>
          <a:ln w="508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96417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SSO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96417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>
                <a:solidFill>
                  <a:sysClr val="windowText" lastClr="000000"/>
                </a:solidFill>
              </a:rPr>
              <a:t>Puppet</a:t>
            </a:r>
            <a:br>
              <a:rPr lang="en-US" i="1">
                <a:solidFill>
                  <a:sysClr val="windowText" lastClr="000000"/>
                </a:solidFill>
              </a:rPr>
            </a:br>
            <a:r>
              <a:rPr lang="en-US" i="1">
                <a:solidFill>
                  <a:sysClr val="windowText" lastClr="000000"/>
                </a:solidFill>
              </a:rPr>
              <a:t>Ansible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3659776" y="3788098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659378" y="3119450"/>
            <a:ext cx="3304794" cy="13313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683530" y="1404461"/>
            <a:ext cx="1499061" cy="4876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4378259" y="1412465"/>
            <a:ext cx="352280" cy="517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624" y="1227436"/>
            <a:ext cx="457200" cy="326496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24170" y="4878267"/>
            <a:ext cx="457200" cy="393996"/>
          </a:xfrm>
          <a:prstGeom prst="rect">
            <a:avLst/>
          </a:prstGeom>
        </p:spPr>
      </p:pic>
      <p:sp>
        <p:nvSpPr>
          <p:cNvPr id="89" name="Rounded Rectangular Callout 88"/>
          <p:cNvSpPr/>
          <p:nvPr/>
        </p:nvSpPr>
        <p:spPr>
          <a:xfrm>
            <a:off x="9856914" y="5646962"/>
            <a:ext cx="2026901" cy="1137145"/>
          </a:xfrm>
          <a:prstGeom prst="wedgeRoundRectCallout">
            <a:avLst>
              <a:gd name="adj1" fmla="val -42179"/>
              <a:gd name="adj2" fmla="val -9223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to securely import external packages &amp; libraries?</a:t>
            </a:r>
            <a:endParaRPr lang="en-GB" dirty="0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1250" y="5948679"/>
            <a:ext cx="457200" cy="393996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169141"/>
            <a:ext cx="457200" cy="393996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3769" y="4626646"/>
            <a:ext cx="457200" cy="393996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568415"/>
            <a:ext cx="457200" cy="393996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8302" y="1753073"/>
            <a:ext cx="457200" cy="393996"/>
          </a:xfrm>
          <a:prstGeom prst="rect">
            <a:avLst/>
          </a:prstGeom>
        </p:spPr>
      </p:pic>
      <p:sp>
        <p:nvSpPr>
          <p:cNvPr id="99" name="Rounded Rectangle 98"/>
          <p:cNvSpPr/>
          <p:nvPr/>
        </p:nvSpPr>
        <p:spPr>
          <a:xfrm>
            <a:off x="6964653" y="2253632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Docker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 err="1">
                <a:solidFill>
                  <a:sysClr val="windowText" lastClr="000000"/>
                </a:solidFill>
              </a:rPr>
              <a:t>Kubernet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>
            <a:off x="3654512" y="2253882"/>
            <a:ext cx="3299844" cy="24148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05045" y="1832125"/>
            <a:ext cx="457200" cy="3939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D9C674-9F9A-9378-B441-0FFE21C7D5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42228" y="2530125"/>
            <a:ext cx="457200" cy="39399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859C458-75D6-5213-20E3-09A1C5D4CDA6}"/>
              </a:ext>
            </a:extLst>
          </p:cNvPr>
          <p:cNvCxnSpPr>
            <a:cxnSpLocks/>
          </p:cNvCxnSpPr>
          <p:nvPr/>
        </p:nvCxnSpPr>
        <p:spPr>
          <a:xfrm>
            <a:off x="9654569" y="2965402"/>
            <a:ext cx="623339" cy="0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4783C0A-E5DF-E916-92E1-73476CBBCA11}"/>
              </a:ext>
            </a:extLst>
          </p:cNvPr>
          <p:cNvCxnSpPr>
            <a:cxnSpLocks/>
          </p:cNvCxnSpPr>
          <p:nvPr/>
        </p:nvCxnSpPr>
        <p:spPr>
          <a:xfrm>
            <a:off x="5112086" y="3448318"/>
            <a:ext cx="5165823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0258B9-4719-5466-D916-09419DFBBF33}"/>
              </a:ext>
            </a:extLst>
          </p:cNvPr>
          <p:cNvCxnSpPr>
            <a:cxnSpLocks/>
          </p:cNvCxnSpPr>
          <p:nvPr/>
        </p:nvCxnSpPr>
        <p:spPr>
          <a:xfrm>
            <a:off x="5114005" y="4087679"/>
            <a:ext cx="5165823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48286D-7FAD-F76C-BF20-9F39D2AAB1FA}"/>
              </a:ext>
            </a:extLst>
          </p:cNvPr>
          <p:cNvCxnSpPr>
            <a:cxnSpLocks/>
          </p:cNvCxnSpPr>
          <p:nvPr/>
        </p:nvCxnSpPr>
        <p:spPr>
          <a:xfrm>
            <a:off x="9654569" y="4819134"/>
            <a:ext cx="623339" cy="0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97">
            <a:extLst>
              <a:ext uri="{FF2B5EF4-FFF2-40B4-BE49-F238E27FC236}">
                <a16:creationId xmlns:a16="http://schemas.microsoft.com/office/drawing/2014/main" id="{5C402921-599F-C676-5607-A691E55FA02D}"/>
              </a:ext>
            </a:extLst>
          </p:cNvPr>
          <p:cNvSpPr/>
          <p:nvPr/>
        </p:nvSpPr>
        <p:spPr>
          <a:xfrm rot="16200000">
            <a:off x="7663801" y="3610406"/>
            <a:ext cx="3123597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Monitoring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9BC80B2-7BB2-7ECA-FB17-69C899C0F10C}"/>
              </a:ext>
            </a:extLst>
          </p:cNvPr>
          <p:cNvCxnSpPr/>
          <p:nvPr/>
        </p:nvCxnSpPr>
        <p:spPr>
          <a:xfrm>
            <a:off x="3647069" y="4154876"/>
            <a:ext cx="5349930" cy="3451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ounded Rectangle 109"/>
          <p:cNvSpPr/>
          <p:nvPr/>
        </p:nvSpPr>
        <p:spPr>
          <a:xfrm>
            <a:off x="8305045" y="2277207"/>
            <a:ext cx="457200" cy="17542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Storage, DBs, …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111" name="Straight Connector 110"/>
          <p:cNvCxnSpPr/>
          <p:nvPr/>
        </p:nvCxnSpPr>
        <p:spPr>
          <a:xfrm>
            <a:off x="3647069" y="2795670"/>
            <a:ext cx="4657976" cy="1281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78305" y="3159407"/>
            <a:ext cx="457200" cy="393996"/>
          </a:xfrm>
          <a:prstGeom prst="rect">
            <a:avLst/>
          </a:prstGeom>
        </p:spPr>
      </p:pic>
      <p:sp>
        <p:nvSpPr>
          <p:cNvPr id="54" name="Rounded Rectangle 53"/>
          <p:cNvSpPr/>
          <p:nvPr/>
        </p:nvSpPr>
        <p:spPr>
          <a:xfrm rot="16200000">
            <a:off x="520500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4378257" y="5813994"/>
            <a:ext cx="1908563" cy="5428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83252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904548" y="5516638"/>
            <a:ext cx="3382272" cy="14117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655513" y="5664619"/>
            <a:ext cx="2631307" cy="15511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E442719-49E8-3EE9-E0AE-B8AA00E8CEA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032" y="1267432"/>
            <a:ext cx="6628210" cy="5041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B15B5E-6B92-ECF0-0258-291AC7F310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184" y="1897869"/>
            <a:ext cx="5172930" cy="4742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695040F-7029-BDAE-6E6F-49A7BA1597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412" y="1632793"/>
            <a:ext cx="6627791" cy="4773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417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Summary (for your Nightmares)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1460" y="1244607"/>
            <a:ext cx="7760970" cy="54174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This got damn complex, complicated &amp;  convoluted.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b="1" dirty="0"/>
              <a:t>The Risks:</a:t>
            </a:r>
          </a:p>
          <a:p>
            <a:r>
              <a:rPr lang="en-US" sz="2400" dirty="0"/>
              <a:t>“KISS” is dead,</a:t>
            </a:r>
            <a:br>
              <a:rPr lang="en-US" sz="2400" dirty="0"/>
            </a:br>
            <a:r>
              <a:rPr lang="en-US" sz="2400" dirty="0"/>
              <a:t>long live “AC/DC“ (</a:t>
            </a:r>
            <a:r>
              <a:rPr lang="en-US" sz="2400" b="1" dirty="0"/>
              <a:t>all convenient &amp; damn cheap</a:t>
            </a:r>
            <a:r>
              <a:rPr lang="en-US" sz="2400" dirty="0"/>
              <a:t>) </a:t>
            </a:r>
          </a:p>
          <a:p>
            <a:r>
              <a:rPr lang="en-US" sz="2400" dirty="0"/>
              <a:t>Common H/W </a:t>
            </a:r>
            <a:r>
              <a:rPr lang="en-US" sz="2400" b="1" dirty="0"/>
              <a:t>vulnerabilities</a:t>
            </a:r>
            <a:r>
              <a:rPr lang="en-US" sz="2400" dirty="0"/>
              <a:t> (HV, network, …)</a:t>
            </a:r>
          </a:p>
          <a:p>
            <a:r>
              <a:rPr lang="en-US" sz="2400" b="1" dirty="0"/>
              <a:t>Basic services across networks  </a:t>
            </a:r>
            <a:r>
              <a:rPr lang="en-US" sz="2400" dirty="0"/>
              <a:t>(DNS, LDAP/AD, DBs, …)</a:t>
            </a:r>
          </a:p>
          <a:p>
            <a:r>
              <a:rPr lang="en-US" sz="2400" dirty="0"/>
              <a:t>Quickly growing </a:t>
            </a:r>
            <a:r>
              <a:rPr lang="en-US" sz="2400" b="1" dirty="0"/>
              <a:t>cacophony of dependencies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Agile. Heterogenous. Complex</a:t>
            </a:r>
          </a:p>
          <a:p>
            <a:r>
              <a:rPr lang="en-US" sz="2400" strike="sngStrike" dirty="0"/>
              <a:t>Forced onto</a:t>
            </a:r>
            <a:r>
              <a:rPr lang="en-US" sz="2400" dirty="0"/>
              <a:t> Benefits of </a:t>
            </a:r>
            <a:r>
              <a:rPr lang="en-US" sz="2400" b="1" dirty="0"/>
              <a:t>external cloud services</a:t>
            </a:r>
            <a:endParaRPr lang="en-US" sz="2400" dirty="0"/>
          </a:p>
          <a:p>
            <a:r>
              <a:rPr lang="en-US" sz="2400" b="1" dirty="0"/>
              <a:t>External S/W dependencies &amp; auto-import </a:t>
            </a:r>
            <a:r>
              <a:rPr lang="en-US" sz="2400" dirty="0"/>
              <a:t>(</a:t>
            </a:r>
            <a:r>
              <a:rPr lang="en-US" sz="2400" dirty="0" err="1"/>
              <a:t>npm</a:t>
            </a:r>
            <a:r>
              <a:rPr lang="en-US" sz="2400" dirty="0"/>
              <a:t>, </a:t>
            </a:r>
            <a:r>
              <a:rPr lang="en-US" sz="2400" dirty="0" err="1"/>
              <a:t>PyPI</a:t>
            </a:r>
            <a:r>
              <a:rPr lang="en-US" sz="2400" dirty="0"/>
              <a:t>, …)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400" b="1" dirty="0"/>
              <a:t>The Solution: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742606A-86C5-169E-2D8E-29AC2C8AE8F5}"/>
              </a:ext>
            </a:extLst>
          </p:cNvPr>
          <p:cNvGrpSpPr/>
          <p:nvPr/>
        </p:nvGrpSpPr>
        <p:grpSpPr>
          <a:xfrm>
            <a:off x="7912162" y="1244606"/>
            <a:ext cx="3930530" cy="4991773"/>
            <a:chOff x="7912162" y="1244606"/>
            <a:chExt cx="3930530" cy="4991773"/>
          </a:xfrm>
        </p:grpSpPr>
        <p:pic>
          <p:nvPicPr>
            <p:cNvPr id="5" name="Picture 4" descr="Diagram&#10;&#10;Description automatically generated">
              <a:extLst>
                <a:ext uri="{FF2B5EF4-FFF2-40B4-BE49-F238E27FC236}">
                  <a16:creationId xmlns:a16="http://schemas.microsoft.com/office/drawing/2014/main" id="{4E6DE47F-CAD2-493B-F872-DD5F161495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2162" y="1244607"/>
              <a:ext cx="3930529" cy="49917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DCDCB50-6068-BE46-7DB1-4DE3C6299015}"/>
                </a:ext>
              </a:extLst>
            </p:cNvPr>
            <p:cNvSpPr txBox="1"/>
            <p:nvPr/>
          </p:nvSpPr>
          <p:spPr>
            <a:xfrm rot="16200000">
              <a:off x="10429777" y="2288189"/>
              <a:ext cx="245649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https://xkcd.com/2347/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9F0995E-CFAB-DE70-0644-4B50D2C03EC3}"/>
              </a:ext>
            </a:extLst>
          </p:cNvPr>
          <p:cNvGrpSpPr/>
          <p:nvPr/>
        </p:nvGrpSpPr>
        <p:grpSpPr>
          <a:xfrm>
            <a:off x="2103865" y="1662863"/>
            <a:ext cx="9414151" cy="4991772"/>
            <a:chOff x="2068465" y="1670285"/>
            <a:chExt cx="9414151" cy="4991772"/>
          </a:xfrm>
        </p:grpSpPr>
        <p:pic>
          <p:nvPicPr>
            <p:cNvPr id="19" name="Content Placeholder 3">
              <a:extLst>
                <a:ext uri="{FF2B5EF4-FFF2-40B4-BE49-F238E27FC236}">
                  <a16:creationId xmlns:a16="http://schemas.microsoft.com/office/drawing/2014/main" id="{FDF77FF1-EB6E-0921-C4F7-79BA539351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068465" y="1670285"/>
              <a:ext cx="9404894" cy="49917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B1CB653-B7F5-B0A9-B010-BD014F2C4118}"/>
                </a:ext>
              </a:extLst>
            </p:cNvPr>
            <p:cNvSpPr txBox="1"/>
            <p:nvPr/>
          </p:nvSpPr>
          <p:spPr>
            <a:xfrm rot="16200000">
              <a:off x="8817453" y="3996894"/>
              <a:ext cx="49917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http://rubberb.com/blog/the-most-complicated-watches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0400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The Two Mantras of Cyber-Security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CC00FED-7664-E5D5-7D68-EFB8325D9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461" y="1164596"/>
            <a:ext cx="11567160" cy="5693403"/>
          </a:xfrm>
        </p:spPr>
        <p:txBody>
          <a:bodyPr>
            <a:noAutofit/>
          </a:bodyPr>
          <a:lstStyle/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400" b="1" dirty="0"/>
              <a:t>“Defense in Depth”: Protective means must be deployed at every level of the hardware &amp; software stack</a:t>
            </a:r>
            <a:r>
              <a:rPr lang="en-US" sz="2400" dirty="0"/>
              <a:t>, e.g.</a:t>
            </a:r>
          </a:p>
          <a:p>
            <a:pPr lvl="2"/>
            <a:r>
              <a:rPr lang="en-US" dirty="0"/>
              <a:t>Agile &amp; timely updating + vulnerability management, secure &amp; professional S/W development + SBOM, tested business continuity &amp; disaster recovery plans, logging &amp; IDS, access control, …</a:t>
            </a:r>
          </a:p>
          <a:p>
            <a:pPr lvl="2"/>
            <a:r>
              <a:rPr lang="en-US" dirty="0"/>
              <a:t>Network segregation &amp; compartmentalization, firewalls + email quarantines, data diodes, bastion hosts, gateways &amp; proxies, …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>
                <a:solidFill>
                  <a:prstClr val="black"/>
                </a:solidFill>
              </a:rPr>
              <a:t>“KISS --- Keep it simple, stupid”: </a:t>
            </a:r>
            <a:r>
              <a:rPr lang="en-US" sz="2400" dirty="0">
                <a:solidFill>
                  <a:prstClr val="black"/>
                </a:solidFill>
              </a:rPr>
              <a:t>Avoid over-complication, too much complexity &amp;</a:t>
            </a:r>
            <a:br>
              <a:rPr lang="en-US" sz="2400" dirty="0">
                <a:solidFill>
                  <a:prstClr val="black"/>
                </a:solidFill>
              </a:rPr>
            </a:br>
            <a:r>
              <a:rPr lang="en-US" sz="2400" dirty="0">
                <a:solidFill>
                  <a:prstClr val="black"/>
                </a:solidFill>
              </a:rPr>
              <a:t>too many deviations from or exceptions to the “standard”. </a:t>
            </a:r>
          </a:p>
          <a:p>
            <a:pPr marL="457200" lvl="0" indent="-457200">
              <a:buFont typeface="+mj-lt"/>
              <a:buAutoNum type="arabicPeriod"/>
            </a:pPr>
            <a:endParaRPr lang="en-US" sz="2400" b="1" dirty="0">
              <a:solidFill>
                <a:prstClr val="black"/>
              </a:solidFill>
            </a:endParaRPr>
          </a:p>
          <a:p>
            <a:pPr marL="0" lvl="0" indent="0" algn="r">
              <a:buNone/>
            </a:pPr>
            <a:r>
              <a:rPr lang="en-US" sz="2400" b="1" dirty="0"/>
              <a:t>Disclaimer:</a:t>
            </a:r>
            <a:br>
              <a:rPr lang="en-US" sz="2400" b="1" dirty="0"/>
            </a:br>
            <a:r>
              <a:rPr lang="en-US" sz="2400" dirty="0"/>
              <a:t>I will not discuss best-practices of this Defense-in-Depth,</a:t>
            </a:r>
            <a:br>
              <a:rPr lang="en-US" sz="2400" dirty="0"/>
            </a:br>
            <a:r>
              <a:rPr lang="en-US" sz="2400" dirty="0"/>
              <a:t>let’s just concentrate on a </a:t>
            </a:r>
            <a:r>
              <a:rPr lang="en-US" sz="2400" dirty="0" err="1"/>
              <a:t>DataCenter</a:t>
            </a:r>
            <a:r>
              <a:rPr lang="en-US" sz="2400" dirty="0"/>
              <a:t> architecture.  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0954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66775" y="43894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 very much!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8294672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ong shot of a room&#10;&#10;Description automatically generated">
            <a:extLst>
              <a:ext uri="{FF2B5EF4-FFF2-40B4-BE49-F238E27FC236}">
                <a16:creationId xmlns:a16="http://schemas.microsoft.com/office/drawing/2014/main" id="{07D775DD-F6E8-E066-2E60-F70384A8B1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6855" y="1243696"/>
            <a:ext cx="5900493" cy="5488574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A </a:t>
            </a:r>
            <a:r>
              <a:rPr lang="en-US" dirty="0" err="1"/>
              <a:t>DataCentre</a:t>
            </a:r>
            <a:r>
              <a:rPr lang="en-US" dirty="0"/>
              <a:t> Stack from the Past: PC Farms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975B44-E72F-05B9-89E5-9C306E47AFEA}"/>
              </a:ext>
            </a:extLst>
          </p:cNvPr>
          <p:cNvSpPr/>
          <p:nvPr/>
        </p:nvSpPr>
        <p:spPr>
          <a:xfrm>
            <a:off x="6404610" y="2078366"/>
            <a:ext cx="1350156" cy="20534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An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interactive/user application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B87468-07FA-79DB-3A3B-21137E168A8D}"/>
              </a:ext>
            </a:extLst>
          </p:cNvPr>
          <p:cNvSpPr/>
          <p:nvPr/>
        </p:nvSpPr>
        <p:spPr>
          <a:xfrm>
            <a:off x="6404611" y="4802774"/>
            <a:ext cx="1350155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H/W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B81885-7E34-747E-3687-59FD95A3B719}"/>
              </a:ext>
            </a:extLst>
          </p:cNvPr>
          <p:cNvSpPr/>
          <p:nvPr/>
        </p:nvSpPr>
        <p:spPr>
          <a:xfrm>
            <a:off x="6404610" y="4131845"/>
            <a:ext cx="1350156" cy="66754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O/S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42173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3313595"/>
            <a:ext cx="6095999" cy="354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12B07C83-388C-1960-942E-E6A5FC6693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2"/>
          <a:stretch/>
        </p:blipFill>
        <p:spPr>
          <a:xfrm>
            <a:off x="-24497" y="3337559"/>
            <a:ext cx="6116413" cy="3515077"/>
          </a:xfrm>
          <a:prstGeom prst="rect">
            <a:avLst/>
          </a:prstGeom>
        </p:spPr>
      </p:pic>
      <p:pic>
        <p:nvPicPr>
          <p:cNvPr id="3" name="Picture 2" descr="https://mediastream.cern.ch/MediaArchive/Photo/Public/2007/0703001/0703001_02/0703001_02-A4-at-144-dpi.jpg">
            <a:extLst>
              <a:ext uri="{FF2B5EF4-FFF2-40B4-BE49-F238E27FC236}">
                <a16:creationId xmlns:a16="http://schemas.microsoft.com/office/drawing/2014/main" id="{A69504A2-208A-91A4-D649-F42C007618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-16343" y="-8287"/>
            <a:ext cx="6095999" cy="332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[Screenshot from the LHC Hardware Commissioning website showing the LHC ring is cold]">
            <a:extLst>
              <a:ext uri="{FF2B5EF4-FFF2-40B4-BE49-F238E27FC236}">
                <a16:creationId xmlns:a16="http://schemas.microsoft.com/office/drawing/2014/main" id="{8C8160DC-AF7B-D172-B9B9-2D5B36C34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19" y="-14383"/>
            <a:ext cx="6095999" cy="332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46" name="Picture 2" descr="Cern scientists look at computer screens during LHC switch-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97" y="-8290"/>
            <a:ext cx="6095999" cy="3345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2" descr="10.jpg">
            <a:extLst>
              <a:ext uri="{FF2B5EF4-FFF2-40B4-BE49-F238E27FC236}">
                <a16:creationId xmlns:a16="http://schemas.microsoft.com/office/drawing/2014/main" id="{F6998819-01DC-399D-09F6-6320E6213FC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378" y="0"/>
            <a:ext cx="6144984" cy="3345848"/>
          </a:xfrm>
          <a:prstGeom prst="rect">
            <a:avLst/>
          </a:prstGeom>
        </p:spPr>
      </p:pic>
      <p:pic>
        <p:nvPicPr>
          <p:cNvPr id="9" name="Picture 8" descr="A computer screen shot of a explosion&#10;&#10;Description automatically generated">
            <a:extLst>
              <a:ext uri="{FF2B5EF4-FFF2-40B4-BE49-F238E27FC236}">
                <a16:creationId xmlns:a16="http://schemas.microsoft.com/office/drawing/2014/main" id="{3291BB8E-6F23-605A-6498-FEDD1E5E211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378" y="-9394"/>
            <a:ext cx="6158051" cy="3357278"/>
          </a:xfrm>
          <a:prstGeom prst="rect">
            <a:avLst/>
          </a:prstGeom>
        </p:spPr>
      </p:pic>
      <p:pic>
        <p:nvPicPr>
          <p:cNvPr id="108562" name="Picture 18" descr="http://mediaarchive.cern.ch/MediaArchive/Photo/Public/2005/0507030/0507030_06/0507030_06-A5-at-72-dpi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949" y="3331123"/>
            <a:ext cx="6158051" cy="3532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https://mediastream.cern.ch/MediaArchive/Photo/Public/2006/0611003/0611003_04/0611003_04-A4-at-144-dpi.jpg">
            <a:extLst>
              <a:ext uri="{FF2B5EF4-FFF2-40B4-BE49-F238E27FC236}">
                <a16:creationId xmlns:a16="http://schemas.microsoft.com/office/drawing/2014/main" id="{E60B8F2F-56D2-7507-AF71-570D008145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09513" y="3337466"/>
            <a:ext cx="6182487" cy="35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666566-472F-D7B9-6B1E-954CD57A984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426" y="106556"/>
            <a:ext cx="1231533" cy="30679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281CB2-8636-D623-5167-05D285B207D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425" y="106556"/>
            <a:ext cx="1231533" cy="30679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7C80F7-11F6-D6FD-B02E-242277CB531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449" y="3591505"/>
            <a:ext cx="1231533" cy="30679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3A8C8CB-913F-29B5-5116-EBC2F1E73EA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255" y="3566845"/>
            <a:ext cx="1231533" cy="306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5533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66775" y="43894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 very much!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511820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D606634-4ABA-DD32-6521-67A011857BB0}"/>
              </a:ext>
            </a:extLst>
          </p:cNvPr>
          <p:cNvSpPr txBox="1">
            <a:spLocks/>
          </p:cNvSpPr>
          <p:nvPr/>
        </p:nvSpPr>
        <p:spPr>
          <a:xfrm>
            <a:off x="251461" y="1164596"/>
            <a:ext cx="11567160" cy="569340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68288" indent="-26828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400" b="1" dirty="0"/>
              <a:t>“Defense in Depth”: Protective means must be deployed at every level of the hardware &amp; software stack</a:t>
            </a:r>
            <a:r>
              <a:rPr lang="en-US" sz="2400" dirty="0"/>
              <a:t>, e.g.</a:t>
            </a:r>
          </a:p>
          <a:p>
            <a:pPr lvl="2"/>
            <a:r>
              <a:rPr lang="en-US" dirty="0"/>
              <a:t>Agile &amp; timely updating + vulnerability management, secure &amp; professional S/W development + SBOM, tested business continuity &amp; disaster recovery plans, logging &amp; IDS, access control, …</a:t>
            </a:r>
          </a:p>
          <a:p>
            <a:pPr lvl="2"/>
            <a:r>
              <a:rPr lang="en-US" dirty="0"/>
              <a:t>Network segregation &amp; compartmentalization, firewalls + email quarantines, data diodes, bastion hosts, gateways &amp; proxies, …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prstClr val="black"/>
                </a:solidFill>
              </a:rPr>
              <a:t>“KISS --- Keep it simple, stupid”: </a:t>
            </a:r>
            <a:r>
              <a:rPr lang="en-US" sz="2400" dirty="0">
                <a:solidFill>
                  <a:prstClr val="black"/>
                </a:solidFill>
              </a:rPr>
              <a:t>Avoid over-complication, too much complexity &amp;</a:t>
            </a:r>
            <a:br>
              <a:rPr lang="en-US" sz="2400" dirty="0">
                <a:solidFill>
                  <a:prstClr val="black"/>
                </a:solidFill>
              </a:rPr>
            </a:br>
            <a:r>
              <a:rPr lang="en-US" sz="2400" dirty="0">
                <a:solidFill>
                  <a:prstClr val="black"/>
                </a:solidFill>
              </a:rPr>
              <a:t>too many deviations from or exceptions to the “standard”. </a:t>
            </a:r>
          </a:p>
          <a:p>
            <a:pPr marL="457200" indent="-457200">
              <a:buFont typeface="+mj-lt"/>
              <a:buAutoNum type="arabicPeriod"/>
            </a:pPr>
            <a:endParaRPr lang="en-US" sz="2400" b="1" dirty="0">
              <a:solidFill>
                <a:prstClr val="black"/>
              </a:solidFill>
            </a:endParaRPr>
          </a:p>
          <a:p>
            <a:pPr marL="0" indent="0" algn="r">
              <a:buFont typeface="Arial" pitchFamily="34" charset="0"/>
              <a:buNone/>
            </a:pPr>
            <a:r>
              <a:rPr lang="en-US" sz="2400" dirty="0"/>
              <a:t>.  </a:t>
            </a:r>
          </a:p>
          <a:p>
            <a:pPr marL="914400" lvl="2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The </a:t>
            </a:r>
            <a:r>
              <a:rPr lang="en-US" strike="sngStrike" dirty="0"/>
              <a:t>Two</a:t>
            </a:r>
            <a:r>
              <a:rPr lang="en-US" dirty="0"/>
              <a:t> Three Mantras of Cyber-Security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49555" y="1164595"/>
            <a:ext cx="11555730" cy="5693403"/>
          </a:xfrm>
        </p:spPr>
        <p:txBody>
          <a:bodyPr>
            <a:noAutofit/>
          </a:bodyPr>
          <a:lstStyle/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400" b="1" dirty="0"/>
              <a:t>“Defense in Depth”: Protective means must be deployed at every level of the hardware &amp; software stack</a:t>
            </a:r>
            <a:r>
              <a:rPr lang="en-US" sz="2400" dirty="0"/>
              <a:t>, e.g.</a:t>
            </a:r>
          </a:p>
          <a:p>
            <a:pPr lvl="2"/>
            <a:r>
              <a:rPr lang="en-US" dirty="0"/>
              <a:t>Agile &amp; timely updating + vulnerability management, secure &amp; professional S/W development + SBOM, tested business continuity &amp; disaster recovery plans, logging &amp; IDS, access control, …</a:t>
            </a:r>
          </a:p>
          <a:p>
            <a:pPr lvl="2"/>
            <a:r>
              <a:rPr lang="en-US" dirty="0"/>
              <a:t>Network segregation &amp; compartmentalization, firewalls + email quarantines, data diodes, bastion hosts, gateways &amp; proxies, …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>
                <a:solidFill>
                  <a:prstClr val="black"/>
                </a:solidFill>
              </a:rPr>
              <a:t>“KISS --- Keep it simple, stupid”: </a:t>
            </a:r>
            <a:r>
              <a:rPr lang="en-US" sz="2400" dirty="0">
                <a:solidFill>
                  <a:prstClr val="black"/>
                </a:solidFill>
              </a:rPr>
              <a:t>Avoid over-complication, too much complexity &amp;</a:t>
            </a:r>
            <a:br>
              <a:rPr lang="en-US" sz="2400" dirty="0">
                <a:solidFill>
                  <a:prstClr val="black"/>
                </a:solidFill>
              </a:rPr>
            </a:br>
            <a:r>
              <a:rPr lang="en-US" sz="2400" dirty="0">
                <a:solidFill>
                  <a:prstClr val="black"/>
                </a:solidFill>
              </a:rPr>
              <a:t>too many deviations from or exceptions to the “standard”. </a:t>
            </a:r>
            <a:r>
              <a:rPr lang="en-US" sz="2400" dirty="0">
                <a:solidFill>
                  <a:srgbClr val="FF0000"/>
                </a:solidFill>
              </a:rPr>
              <a:t>Unfortunately, it is the </a:t>
            </a:r>
            <a:r>
              <a:rPr lang="en-US" sz="2400" b="1" dirty="0">
                <a:solidFill>
                  <a:srgbClr val="FF0000"/>
                </a:solidFill>
              </a:rPr>
              <a:t>complexity of today’s IT infrastructures which makes security a nightmare.</a:t>
            </a:r>
            <a:endParaRPr lang="en-US" dirty="0">
              <a:solidFill>
                <a:srgbClr val="FF0000"/>
              </a:solidFill>
            </a:endParaRP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4400" b="1" dirty="0">
                <a:solidFill>
                  <a:srgbClr val="FF0000"/>
                </a:solidFill>
              </a:rPr>
              <a:t>“Convenient, cheap, secure --- Pick two”:</a:t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No wonder that “security” looses as it brings no immediate benefits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5973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long shot of a room&#10;&#10;Description automatically generated">
            <a:extLst>
              <a:ext uri="{FF2B5EF4-FFF2-40B4-BE49-F238E27FC236}">
                <a16:creationId xmlns:a16="http://schemas.microsoft.com/office/drawing/2014/main" id="{81AFC6EB-C8AE-C1A0-3DC9-3F178E1786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6855" y="1243696"/>
            <a:ext cx="5900493" cy="5488574"/>
          </a:xfrm>
          <a:prstGeom prst="rect">
            <a:avLst/>
          </a:prstGeom>
        </p:spPr>
      </p:pic>
      <p:pic>
        <p:nvPicPr>
          <p:cNvPr id="3" name="Picture 2" descr="A long hallway with rows of servers&#10;&#10;Description automatically generated">
            <a:extLst>
              <a:ext uri="{FF2B5EF4-FFF2-40B4-BE49-F238E27FC236}">
                <a16:creationId xmlns:a16="http://schemas.microsoft.com/office/drawing/2014/main" id="{16BB7967-2025-89E8-7CE0-CA2EFE17F5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54" y="1243696"/>
            <a:ext cx="5900493" cy="54885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400417-A40F-1B7D-EEC6-A5CF46E1E3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248" y="2066936"/>
            <a:ext cx="1382879" cy="3456432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Bye-Bye KISS: Today’s </a:t>
            </a:r>
            <a:r>
              <a:rPr lang="en-US" strike="sngStrike" dirty="0"/>
              <a:t>Shitty</a:t>
            </a:r>
            <a:r>
              <a:rPr lang="en-US" dirty="0"/>
              <a:t> Complex Stack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4AE733-ED04-0E29-E2B1-14985212565E}"/>
              </a:ext>
            </a:extLst>
          </p:cNvPr>
          <p:cNvSpPr/>
          <p:nvPr/>
        </p:nvSpPr>
        <p:spPr>
          <a:xfrm>
            <a:off x="3015788" y="3457475"/>
            <a:ext cx="45720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More VMs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819A27-AB49-4F9B-CC4F-AD3866A29408}"/>
              </a:ext>
            </a:extLst>
          </p:cNvPr>
          <p:cNvSpPr/>
          <p:nvPr/>
        </p:nvSpPr>
        <p:spPr>
          <a:xfrm>
            <a:off x="4844588" y="2763012"/>
            <a:ext cx="2743200" cy="69243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More containers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B6DC55-831F-8DD7-1F48-94DD53F762FE}"/>
              </a:ext>
            </a:extLst>
          </p:cNvPr>
          <p:cNvSpPr/>
          <p:nvPr/>
        </p:nvSpPr>
        <p:spPr>
          <a:xfrm>
            <a:off x="1644187" y="2082434"/>
            <a:ext cx="1371600" cy="13746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Another interactive/ user application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C9F766-8972-770A-1248-F0CD83D194B6}"/>
              </a:ext>
            </a:extLst>
          </p:cNvPr>
          <p:cNvSpPr/>
          <p:nvPr/>
        </p:nvSpPr>
        <p:spPr>
          <a:xfrm>
            <a:off x="1644188" y="3457355"/>
            <a:ext cx="13716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VM</a:t>
            </a:r>
            <a:br>
              <a:rPr lang="en-US" dirty="0"/>
            </a:br>
            <a:r>
              <a:rPr lang="en-US" dirty="0"/>
              <a:t>(incl. O/S)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D10E197-DFB7-4863-B80D-32F1BB82FDB0}"/>
              </a:ext>
            </a:extLst>
          </p:cNvPr>
          <p:cNvSpPr/>
          <p:nvPr/>
        </p:nvSpPr>
        <p:spPr>
          <a:xfrm>
            <a:off x="3015789" y="2082434"/>
            <a:ext cx="1828800" cy="6858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Yet another application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0BF69A9-BD53-0604-D7E5-75ACF6F5B4AE}"/>
              </a:ext>
            </a:extLst>
          </p:cNvPr>
          <p:cNvSpPr/>
          <p:nvPr/>
        </p:nvSpPr>
        <p:spPr>
          <a:xfrm>
            <a:off x="3015788" y="2764110"/>
            <a:ext cx="1828800" cy="6922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CFB4C1-AAE9-CFE6-5E34-27B5AA38F167}"/>
              </a:ext>
            </a:extLst>
          </p:cNvPr>
          <p:cNvSpPr/>
          <p:nvPr/>
        </p:nvSpPr>
        <p:spPr>
          <a:xfrm>
            <a:off x="4844588" y="2082314"/>
            <a:ext cx="1371600" cy="6817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One more application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A488BA-FB07-1BF5-D6AD-1BAD413E5AA5}"/>
              </a:ext>
            </a:extLst>
          </p:cNvPr>
          <p:cNvSpPr/>
          <p:nvPr/>
        </p:nvSpPr>
        <p:spPr>
          <a:xfrm>
            <a:off x="6216188" y="2082435"/>
            <a:ext cx="1371600" cy="6816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ysClr val="windowText" lastClr="000000"/>
                </a:solidFill>
              </a:rPr>
              <a:t>Other apps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7C00D00-8B6E-31B2-14F2-A040FCA461C2}"/>
              </a:ext>
            </a:extLst>
          </p:cNvPr>
          <p:cNvSpPr/>
          <p:nvPr/>
        </p:nvSpPr>
        <p:spPr>
          <a:xfrm>
            <a:off x="1644188" y="4828955"/>
            <a:ext cx="59436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Other Hardware (IPMI/BMC)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0584298D-00E8-5C4D-57A0-AD8F6F47A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7567" y="1531938"/>
            <a:ext cx="3988998" cy="47317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/>
              <a:t>Plus more or less fancy needs:</a:t>
            </a:r>
            <a:endParaRPr lang="en-US" sz="2400" dirty="0"/>
          </a:p>
          <a:p>
            <a:pPr>
              <a:spcBef>
                <a:spcPts val="1800"/>
              </a:spcBef>
            </a:pPr>
            <a:r>
              <a:rPr lang="en-US" sz="2400" dirty="0"/>
              <a:t>Business continuity / disaster recovery (BC/DR)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Agility/elasticity/</a:t>
            </a:r>
            <a:br>
              <a:rPr lang="en-US" sz="2400" dirty="0"/>
            </a:br>
            <a:r>
              <a:rPr lang="en-US" sz="2400" dirty="0"/>
              <a:t>load balancing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Big Data/ML/ChatGPT(?!)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Public/hybrid/private clouds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GPUs/Quantum computing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B20D88-EC8E-821C-F2A6-E25376C834C8}"/>
              </a:ext>
            </a:extLst>
          </p:cNvPr>
          <p:cNvSpPr/>
          <p:nvPr/>
        </p:nvSpPr>
        <p:spPr>
          <a:xfrm>
            <a:off x="1644188" y="4143395"/>
            <a:ext cx="59436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26031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51589 -7.40741E-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uiExpand="1" build="p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3313595"/>
            <a:ext cx="6095999" cy="354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12B07C83-388C-1960-942E-E6A5FC6693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2"/>
          <a:stretch/>
        </p:blipFill>
        <p:spPr>
          <a:xfrm>
            <a:off x="-24497" y="3337559"/>
            <a:ext cx="6116413" cy="3515077"/>
          </a:xfrm>
          <a:prstGeom prst="rect">
            <a:avLst/>
          </a:prstGeom>
        </p:spPr>
      </p:pic>
      <p:pic>
        <p:nvPicPr>
          <p:cNvPr id="3" name="Picture 2" descr="https://mediastream.cern.ch/MediaArchive/Photo/Public/2007/0703001/0703001_02/0703001_02-A4-at-144-dpi.jpg">
            <a:extLst>
              <a:ext uri="{FF2B5EF4-FFF2-40B4-BE49-F238E27FC236}">
                <a16:creationId xmlns:a16="http://schemas.microsoft.com/office/drawing/2014/main" id="{A69504A2-208A-91A4-D649-F42C007618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-16343" y="-8287"/>
            <a:ext cx="6095999" cy="332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[Screenshot from the LHC Hardware Commissioning website showing the LHC ring is cold]">
            <a:extLst>
              <a:ext uri="{FF2B5EF4-FFF2-40B4-BE49-F238E27FC236}">
                <a16:creationId xmlns:a16="http://schemas.microsoft.com/office/drawing/2014/main" id="{8C8160DC-AF7B-D172-B9B9-2D5B36C34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19" y="-14383"/>
            <a:ext cx="6095999" cy="332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46" name="Picture 2" descr="Cern scientists look at computer screens during LHC switch-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97" y="-19122"/>
            <a:ext cx="6095999" cy="3356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2" descr="10.jpg">
            <a:extLst>
              <a:ext uri="{FF2B5EF4-FFF2-40B4-BE49-F238E27FC236}">
                <a16:creationId xmlns:a16="http://schemas.microsoft.com/office/drawing/2014/main" id="{F6998819-01DC-399D-09F6-6320E6213FC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502" y="-8288"/>
            <a:ext cx="6095999" cy="3327979"/>
          </a:xfrm>
          <a:prstGeom prst="rect">
            <a:avLst/>
          </a:prstGeom>
        </p:spPr>
      </p:pic>
      <p:pic>
        <p:nvPicPr>
          <p:cNvPr id="9" name="Picture 8" descr="A computer screen shot of a explosion&#10;&#10;Description automatically generated">
            <a:extLst>
              <a:ext uri="{FF2B5EF4-FFF2-40B4-BE49-F238E27FC236}">
                <a16:creationId xmlns:a16="http://schemas.microsoft.com/office/drawing/2014/main" id="{3291BB8E-6F23-605A-6498-FEDD1E5E211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008" y="-8288"/>
            <a:ext cx="6144985" cy="3357278"/>
          </a:xfrm>
          <a:prstGeom prst="rect">
            <a:avLst/>
          </a:prstGeom>
        </p:spPr>
      </p:pic>
      <p:pic>
        <p:nvPicPr>
          <p:cNvPr id="108562" name="Picture 18" descr="http://mediaarchive.cern.ch/MediaArchive/Photo/Public/2005/0507030/0507030_06/0507030_06-A5-at-72-dpi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331123"/>
            <a:ext cx="6096000" cy="3532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https://mediastream.cern.ch/MediaArchive/Photo/Public/2006/0611003/0611003_04/0611003_04-A4-at-144-dpi.jpg">
            <a:extLst>
              <a:ext uri="{FF2B5EF4-FFF2-40B4-BE49-F238E27FC236}">
                <a16:creationId xmlns:a16="http://schemas.microsoft.com/office/drawing/2014/main" id="{E60B8F2F-56D2-7507-AF71-570D008145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61" y="3331123"/>
            <a:ext cx="6095939" cy="35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EA3A1B-DE6E-6DE4-E088-18A8FABE110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86" y="2070884"/>
            <a:ext cx="6005080" cy="34567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373CC5-F861-E175-859A-79C657AADA5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43997"/>
            <a:ext cx="1250885" cy="31161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4645BB-EBEE-D1BC-9AAF-B16163C8398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470" y="34691"/>
            <a:ext cx="1250885" cy="31161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A43ED4-4CAB-C693-C4C2-138D15348F2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3578096"/>
            <a:ext cx="1250885" cy="31161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7304D0-6B40-1F57-64A1-88A0B33408A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470" y="3572257"/>
            <a:ext cx="1250885" cy="31161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BCCBBC-9D06-1D1B-DDAA-874A6D7E332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112" y="2064448"/>
            <a:ext cx="6005080" cy="345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03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4.81481E-6 L -0.24349 0.3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74" y="1527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59259E-6 L -0.11602 -0.203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7" y="-1020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4 4.07407E-6 L -0.48893 0.308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35" y="1541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3.33333E-6 L -0.3763 -0.206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15" y="-1032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2D2398-97BF-75C2-8F5B-3B44C2F3AF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86" y="2070884"/>
            <a:ext cx="6005080" cy="3456732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65" name="Rectangle 6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66" name="Rectangle 6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67" name="Rectangle 6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68" name="Rectangle 6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69" name="Rectangle 6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78" name="Right Bracket 77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ight Bracket 78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Let’s cable up our stack!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832525" y="113242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508447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74" name="Straight Connector 73"/>
          <p:cNvCxnSpPr/>
          <p:nvPr/>
        </p:nvCxnSpPr>
        <p:spPr>
          <a:xfrm>
            <a:off x="2367413" y="2482504"/>
            <a:ext cx="3465112" cy="1131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TextBox 140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</p:spTree>
    <p:extLst>
      <p:ext uri="{BB962C8B-B14F-4D97-AF65-F5344CB8AC3E}">
        <p14:creationId xmlns:p14="http://schemas.microsoft.com/office/powerpoint/2010/main" val="210386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81481E-6 L -0.42734 -0.0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67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1" grpId="0" animBg="1"/>
      <p:bldP spid="72" grpId="0" animBg="1"/>
      <p:bldP spid="76" grpId="0" animBg="1"/>
      <p:bldP spid="77" grpId="0" animBg="1"/>
      <p:bldP spid="78" grpId="0" animBg="1"/>
      <p:bldP spid="79" grpId="0" animBg="1"/>
      <p:bldP spid="12" grpId="0"/>
      <p:bldP spid="51" grpId="0"/>
      <p:bldP spid="60" grpId="0"/>
      <p:bldP spid="109" grpId="0" animBg="1"/>
      <p:bldP spid="70" grpId="0" animBg="1"/>
      <p:bldP spid="14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39703</TotalTime>
  <Words>1461</Words>
  <Application>Microsoft Office PowerPoint</Application>
  <PresentationFormat>Widescreen</PresentationFormat>
  <Paragraphs>334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Liberation Serif</vt:lpstr>
      <vt:lpstr>Office Theme</vt:lpstr>
      <vt:lpstr>PowerPoint Presentation</vt:lpstr>
      <vt:lpstr>The Two Mantras of Cyber-Security</vt:lpstr>
      <vt:lpstr>A DataCentre Stack from the Past: PC Farms</vt:lpstr>
      <vt:lpstr>PowerPoint Presentation</vt:lpstr>
      <vt:lpstr>PowerPoint Presentation</vt:lpstr>
      <vt:lpstr>The Two Three Mantras of Cyber-Security</vt:lpstr>
      <vt:lpstr>Bye-Bye KISS: Today’s Shitty Complex Stack</vt:lpstr>
      <vt:lpstr>PowerPoint Presentation</vt:lpstr>
      <vt:lpstr>Let’s cable up our stack!</vt:lpstr>
      <vt:lpstr>Complication (1): Common Bare-Metal</vt:lpstr>
      <vt:lpstr>Complication (2): Common Network Management</vt:lpstr>
      <vt:lpstr>Complication (3): Multi-Network Exposure</vt:lpstr>
      <vt:lpstr>Complication (4): Administration &amp; Administrators</vt:lpstr>
      <vt:lpstr>Complication (5): Monitoring</vt:lpstr>
      <vt:lpstr>Complication (6): Provisioning</vt:lpstr>
      <vt:lpstr>Complication (7): Recursive (Self-)Hosting </vt:lpstr>
      <vt:lpstr>Complication (8): Clouds (Why, oh, why?)</vt:lpstr>
      <vt:lpstr>Complication (9): External Software</vt:lpstr>
      <vt:lpstr>Summary (for your Nightmares)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Security Baseline</dc:title>
  <dc:creator>Dr. Stefan Lueders</dc:creator>
  <cp:lastModifiedBy>Stefan Lueders</cp:lastModifiedBy>
  <cp:revision>1824</cp:revision>
  <cp:lastPrinted>2021-03-03T08:31:17Z</cp:lastPrinted>
  <dcterms:created xsi:type="dcterms:W3CDTF">2011-05-06T12:33:31Z</dcterms:created>
  <dcterms:modified xsi:type="dcterms:W3CDTF">2023-10-08T20:00:53Z</dcterms:modified>
</cp:coreProperties>
</file>